
<file path=[Content_Types].xml><?xml version="1.0" encoding="utf-8"?>
<Types xmlns="http://schemas.openxmlformats.org/package/2006/content-types">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ig0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ig0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01 — 블로그의 답을 Instagram의 움직임으로</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여는 흐름 · 오프닝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오늘은 새 내용을 만드는 시간이 아니라 어제 만든 질문과 근거를 Instagram 행동으로 바꾸는 시간이다.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어제: 고객 질문 → 근거 → 블로그 골격</a:t>
            </a:r>
            <a:endParaRPr/>
          </a:p>
          <a:p>
            <a:pPr indent="0" lvl="0" marL="0" rtl="0" algn="l">
              <a:spcBef>
                <a:spcPts val="0"/>
              </a:spcBef>
              <a:spcAft>
                <a:spcPts val="0"/>
              </a:spcAft>
              <a:buNone/>
            </a:pPr>
            <a:r>
              <a:rPr lang="ko"/>
              <a:t>• 오늘: 전문성 → 발견성 → 연결성 → 지속성</a:t>
            </a:r>
            <a:endParaRPr/>
          </a:p>
          <a:p>
            <a:pPr indent="0" lvl="0" marL="0" rtl="0" algn="l">
              <a:spcBef>
                <a:spcPts val="0"/>
              </a:spcBef>
              <a:spcAft>
                <a:spcPts val="0"/>
              </a:spcAft>
              <a:buNone/>
            </a:pPr>
            <a:r>
              <a:rPr lang="ko"/>
              <a:t>• 새 사실을 만들지 않고, 형식을 바꾼다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“어제 한 일을 버리지 않습니다”로 시작한다. Instagram 경험이 적은 학습자의 불안을 낮추고, 게시 강요가 없음을 알린다.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왼쪽 블로그 문서, 오른쪽 휴대전화, 가운데 변환 화살표. 단계명 네 개만 강조.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`/home/kangkun/instagram_강의흐름_최소실습_설계.md`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01 ‘블로그의 답을 Instagram의 움직임으로’. 16:9 한국어 교육 슬라이드. 한 가지 주장: 오늘은 새 내용을 만드는 시간이 아니라 어제 만든 질문과 근거를 Instagram 행동으로 바꾸는 시간이다. 화면 문구: • 어제: 고객 질문 → 근거 → 블로그 골격</a:t>
            </a:r>
            <a:endParaRPr/>
          </a:p>
          <a:p>
            <a:pPr indent="0" lvl="0" marL="0" rtl="0" algn="l">
              <a:spcBef>
                <a:spcPts val="0"/>
              </a:spcBef>
              <a:spcAft>
                <a:spcPts val="0"/>
              </a:spcAft>
              <a:buNone/>
            </a:pPr>
            <a:r>
              <a:rPr lang="ko"/>
              <a:t>• 오늘: 전문성 → 발견성 → 연결성 → 지속성</a:t>
            </a:r>
            <a:endParaRPr/>
          </a:p>
          <a:p>
            <a:pPr indent="0" lvl="0" marL="0" rtl="0" algn="l">
              <a:spcBef>
                <a:spcPts val="0"/>
              </a:spcBef>
              <a:spcAft>
                <a:spcPts val="0"/>
              </a:spcAft>
              <a:buNone/>
            </a:pPr>
            <a:r>
              <a:rPr lang="ko"/>
              <a:t>• 새 사실을 만들지 않고, 형식을 바꾼다 시각 구성: 왼쪽 블로그 문서, 오른쪽 휴대전화, 가운데 변환 화살표. 단계명 네 개만 강조. 워크북 연결: 없음. 사실·사례·수치는 출처와 확인 범위를 유지하고 가짜 UI·가짜 성과 이미지를 만들지 않는다.</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 name="Shape 67"/>
        <p:cNvGrpSpPr/>
        <p:nvPr/>
      </p:nvGrpSpPr>
      <p:grpSpPr>
        <a:xfrm>
          <a:off x="0" y="0"/>
          <a:ext cx="0" cy="0"/>
          <a:chOff x="0" y="0"/>
          <a:chExt cx="0" cy="0"/>
        </a:xfrm>
      </p:grpSpPr>
      <p:sp>
        <p:nvSpPr>
          <p:cNvPr id="68" name="Google Shape;68;ig0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ig0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02 — 사람은 결국 실패하고 싶지 않다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여는 흐름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고객은 선택 전에 실패 가능성을 줄이려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고객은 선택 전에 실패 가능성을 줄이려 한다</a:t>
            </a:r>
            <a:endParaRPr/>
          </a:p>
          <a:p>
            <a:pPr indent="0" lvl="0" marL="0" rtl="0" algn="l">
              <a:spcBef>
                <a:spcPts val="0"/>
              </a:spcBef>
              <a:spcAft>
                <a:spcPts val="0"/>
              </a:spcAft>
              <a:buNone/>
            </a:pPr>
            <a:r>
              <a:rPr lang="ko"/>
              <a:t>• 탐색 → 비교 → 인지 → 저장·공유</a:t>
            </a:r>
            <a:endParaRPr/>
          </a:p>
          <a:p>
            <a:pPr indent="0" lvl="0" marL="0" rtl="0" algn="l">
              <a:spcBef>
                <a:spcPts val="0"/>
              </a:spcBef>
              <a:spcAft>
                <a:spcPts val="0"/>
              </a:spcAft>
              <a:buNone/>
            </a:pPr>
            <a:r>
              <a:rPr lang="ko"/>
              <a:t>• 콘텐츠의 역할: 더 안전한 선택을 돕기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강의의 출발점이다. 구매를 밀어붙이기보다 고객이 무엇을 확인해야 안심하는지 묻는다. 탐색·비교·인지·공유는 한 번에 일어나지 않을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02 ‘사람은 결국 실패하고 싶지 않다’. 16:9 한국어 교육 슬라이드. 한 가지 주장: 고객은 선택 전에 실패 가능성을 줄이려 한다 화면 문구: • 고객은 선택 전에 실패 가능성을 줄이려 한다</a:t>
            </a:r>
            <a:endParaRPr/>
          </a:p>
          <a:p>
            <a:pPr indent="0" lvl="0" marL="0" rtl="0" algn="l">
              <a:spcBef>
                <a:spcPts val="0"/>
              </a:spcBef>
              <a:spcAft>
                <a:spcPts val="0"/>
              </a:spcAft>
              <a:buNone/>
            </a:pPr>
            <a:r>
              <a:rPr lang="ko"/>
              <a:t>• 탐색 → 비교 → 인지 → 저장·공유</a:t>
            </a:r>
            <a:endParaRPr/>
          </a:p>
          <a:p>
            <a:pPr indent="0" lvl="0" marL="0" rtl="0" algn="l">
              <a:spcBef>
                <a:spcPts val="0"/>
              </a:spcBef>
              <a:spcAft>
                <a:spcPts val="0"/>
              </a:spcAft>
              <a:buNone/>
            </a:pPr>
            <a:r>
              <a:rPr lang="ko"/>
              <a:t>• 콘텐츠의 역할: 더 안전한 선택을 돕기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ig0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ig0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03 — 채널마다 고객이 확인하려는 것이 다르다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네이버: 내가 원하는 모습이 있는가?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네이버: 내가 원하는 모습이 있는가?</a:t>
            </a:r>
            <a:endParaRPr/>
          </a:p>
          <a:p>
            <a:pPr indent="0" lvl="0" marL="0" rtl="0" algn="l">
              <a:spcBef>
                <a:spcPts val="0"/>
              </a:spcBef>
              <a:spcAft>
                <a:spcPts val="0"/>
              </a:spcAft>
              <a:buNone/>
            </a:pPr>
            <a:r>
              <a:rPr lang="ko"/>
              <a:t>• Instagram: 타인의 실제 경험은 어떠한가?</a:t>
            </a:r>
            <a:endParaRPr/>
          </a:p>
          <a:p>
            <a:pPr indent="0" lvl="0" marL="0" rtl="0" algn="l">
              <a:spcBef>
                <a:spcPts val="0"/>
              </a:spcBef>
              <a:spcAft>
                <a:spcPts val="0"/>
              </a:spcAft>
              <a:buNone/>
            </a:pPr>
            <a:r>
              <a:rPr lang="ko"/>
              <a:t>• YouTube: 문제 해결 과정은 어떻게 되는가?</a:t>
            </a:r>
            <a:endParaRPr/>
          </a:p>
          <a:p>
            <a:pPr indent="0" lvl="0" marL="0" rtl="0" algn="l">
              <a:spcBef>
                <a:spcPts val="0"/>
              </a:spcBef>
              <a:spcAft>
                <a:spcPts val="0"/>
              </a:spcAft>
              <a:buNone/>
            </a:pPr>
            <a:r>
              <a:rPr lang="ko"/>
              <a:t>• 같은 질문도 채널에 따라 보여줄 근거가 달라진다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절대적인 플랫폼 공식이 아니라 수업용 고객 의도 가설이라고 밝힌다. 네이버에서는 원하는 결과와 비교 정보, Instagram에서는 사람과 현장 경험, YouTube에서는 긴 해결 과정을 보여주는 식으로 적용한다.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03 ‘채널마다 고객이 확인하려는 것이 다르다’. 16:9 한국어 교육 슬라이드. 한 가지 주장: 네이버: 내가 원하는 모습이 있는가? 화면 문구: • 네이버: 내가 원하는 모습이 있는가?</a:t>
            </a:r>
            <a:endParaRPr/>
          </a:p>
          <a:p>
            <a:pPr indent="0" lvl="0" marL="0" rtl="0" algn="l">
              <a:spcBef>
                <a:spcPts val="0"/>
              </a:spcBef>
              <a:spcAft>
                <a:spcPts val="0"/>
              </a:spcAft>
              <a:buNone/>
            </a:pPr>
            <a:r>
              <a:rPr lang="ko"/>
              <a:t>• Instagram: 타인의 실제 경험은 어떠한가?</a:t>
            </a:r>
            <a:endParaRPr/>
          </a:p>
          <a:p>
            <a:pPr indent="0" lvl="0" marL="0" rtl="0" algn="l">
              <a:spcBef>
                <a:spcPts val="0"/>
              </a:spcBef>
              <a:spcAft>
                <a:spcPts val="0"/>
              </a:spcAft>
              <a:buNone/>
            </a:pPr>
            <a:r>
              <a:rPr lang="ko"/>
              <a:t>• YouTube: 문제 해결 과정은 어떻게 되는가?</a:t>
            </a:r>
            <a:endParaRPr/>
          </a:p>
          <a:p>
            <a:pPr indent="0" lvl="0" marL="0" rtl="0" algn="l">
              <a:spcBef>
                <a:spcPts val="0"/>
              </a:spcBef>
              <a:spcAft>
                <a:spcPts val="0"/>
              </a:spcAft>
              <a:buNone/>
            </a:pPr>
            <a:r>
              <a:rPr lang="ko"/>
              <a:t>• 같은 질문도 채널에 따라 보여줄 근거가 달라진다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ig0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ig0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04 — 오늘 끝낼 두 가지</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목표·완료 기준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모두가 숨은 기능 지도와 스토리 3장을 완성하고, 빠른 학습자만 형식을 확장한다.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필수 ① 나의 숨은 기능 지도</a:t>
            </a:r>
            <a:endParaRPr/>
          </a:p>
          <a:p>
            <a:pPr indent="0" lvl="0" marL="0" rtl="0" algn="l">
              <a:spcBef>
                <a:spcPts val="0"/>
              </a:spcBef>
              <a:spcAft>
                <a:spcPts val="0"/>
              </a:spcAft>
              <a:buNone/>
            </a:pPr>
            <a:r>
              <a:rPr lang="ko"/>
              <a:t>• 필수 ② 고객 질문 스토리 3장</a:t>
            </a:r>
            <a:endParaRPr/>
          </a:p>
          <a:p>
            <a:pPr indent="0" lvl="0" marL="0" rtl="0" algn="l">
              <a:spcBef>
                <a:spcPts val="0"/>
              </a:spcBef>
              <a:spcAft>
                <a:spcPts val="0"/>
              </a:spcAft>
              <a:buNone/>
            </a:pPr>
            <a:r>
              <a:rPr lang="ko"/>
              <a:t>• 선택: 캐러셀 또는 릴스</a:t>
            </a:r>
            <a:endParaRPr/>
          </a:p>
          <a:p>
            <a:pPr indent="0" lvl="0" marL="0" rtl="0" algn="l">
              <a:spcBef>
                <a:spcPts val="0"/>
              </a:spcBef>
              <a:spcAft>
                <a:spcPts val="0"/>
              </a:spcAft>
              <a:buNone/>
            </a:pPr>
            <a:r>
              <a:rPr lang="ko"/>
              <a:t>• 게시보다 저장·검수가 먼저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결과물 수준을 공통/선택으로 분리한다. 계정·로그인 문제가 있어도 메모나 슬라이드에 저장하면 완료로 인정한다.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오늘 결과물 체크칸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필수 두 카드 크게, 선택 확장 한 카드는 작게. 체크 아이콘 사용.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사용자 승인 조건; 기존 실습안의 기술 문제 대체 경로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04 ‘오늘 끝낼 두 가지’. 16:9 한국어 교육 슬라이드. 한 가지 주장: 모두가 숨은 기능 지도와 스토리 3장을 완성하고, 빠른 학습자만 형식을 확장한다. 화면 문구: • 필수 ① 나의 숨은 기능 지도</a:t>
            </a:r>
            <a:endParaRPr/>
          </a:p>
          <a:p>
            <a:pPr indent="0" lvl="0" marL="0" rtl="0" algn="l">
              <a:spcBef>
                <a:spcPts val="0"/>
              </a:spcBef>
              <a:spcAft>
                <a:spcPts val="0"/>
              </a:spcAft>
              <a:buNone/>
            </a:pPr>
            <a:r>
              <a:rPr lang="ko"/>
              <a:t>• 필수 ② 고객 질문 스토리 3장</a:t>
            </a:r>
            <a:endParaRPr/>
          </a:p>
          <a:p>
            <a:pPr indent="0" lvl="0" marL="0" rtl="0" algn="l">
              <a:spcBef>
                <a:spcPts val="0"/>
              </a:spcBef>
              <a:spcAft>
                <a:spcPts val="0"/>
              </a:spcAft>
              <a:buNone/>
            </a:pPr>
            <a:r>
              <a:rPr lang="ko"/>
              <a:t>• 선택: 캐러셀 또는 릴스</a:t>
            </a:r>
            <a:endParaRPr/>
          </a:p>
          <a:p>
            <a:pPr indent="0" lvl="0" marL="0" rtl="0" algn="l">
              <a:spcBef>
                <a:spcPts val="0"/>
              </a:spcBef>
              <a:spcAft>
                <a:spcPts val="0"/>
              </a:spcAft>
              <a:buNone/>
            </a:pPr>
            <a:r>
              <a:rPr lang="ko"/>
              <a:t>• 게시보다 저장·검수가 먼저 시각 구성: 필수 두 카드 크게, 선택 확장 한 카드는 작게. 체크 아이콘 사용. 워크북 연결: 오늘 결과물 체크칸 표시. 사실·사례·수치는 출처와 확인 범위를 유지하고 가짜 UI·가짜 성과 이미지를 만들지 않는다.</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ig0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ig0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05 — 한 질문이 네 단계를 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개념 지도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좋은 운영은 `신뢰할 답 → 찾을 단서 → 반응 경로 → 다음 개선`의 순환이다.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전문성: 왜 당신의 답을 믿을까?</a:t>
            </a:r>
            <a:endParaRPr/>
          </a:p>
          <a:p>
            <a:pPr indent="0" lvl="0" marL="0" rtl="0" algn="l">
              <a:spcBef>
                <a:spcPts val="0"/>
              </a:spcBef>
              <a:spcAft>
                <a:spcPts val="0"/>
              </a:spcAft>
              <a:buNone/>
            </a:pPr>
            <a:r>
              <a:rPr lang="ko"/>
              <a:t>• 발견성: 필요한 사람이 어떻게 찾을까?</a:t>
            </a:r>
            <a:endParaRPr/>
          </a:p>
          <a:p>
            <a:pPr indent="0" lvl="0" marL="0" rtl="0" algn="l">
              <a:spcBef>
                <a:spcPts val="0"/>
              </a:spcBef>
              <a:spcAft>
                <a:spcPts val="0"/>
              </a:spcAft>
              <a:buNone/>
            </a:pPr>
            <a:r>
              <a:rPr lang="ko"/>
              <a:t>• 연결성: 본 뒤 무엇으로 반응할까?</a:t>
            </a:r>
            <a:endParaRPr/>
          </a:p>
          <a:p>
            <a:pPr indent="0" lvl="0" marL="0" rtl="0" algn="l">
              <a:spcBef>
                <a:spcPts val="0"/>
              </a:spcBef>
              <a:spcAft>
                <a:spcPts val="0"/>
              </a:spcAft>
              <a:buNone/>
            </a:pPr>
            <a:r>
              <a:rPr lang="ko"/>
              <a:t>• 지속성: 무엇을 보고 다음을 고칠까?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네 단계가 계정 규모나 유행보다 먼저라는 교육적 종합임을 밝힌다. 순위 보장 공식으로 말하지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네 구간 원형 루프. 각 구간에 질문·돋보기·말풍선·순환 화살표 아이콘.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공식 조사 문서의 채널 역할 종합;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05 ‘한 질문이 네 단계를 돈다’. 16:9 한국어 교육 슬라이드. 한 가지 주장: 좋은 운영은 `신뢰할 답 → 찾을 단서 → 반응 경로 → 다음 개선`의 순환이다. 화면 문구: • 전문성: 왜 당신의 답을 믿을까?</a:t>
            </a:r>
            <a:endParaRPr/>
          </a:p>
          <a:p>
            <a:pPr indent="0" lvl="0" marL="0" rtl="0" algn="l">
              <a:spcBef>
                <a:spcPts val="0"/>
              </a:spcBef>
              <a:spcAft>
                <a:spcPts val="0"/>
              </a:spcAft>
              <a:buNone/>
            </a:pPr>
            <a:r>
              <a:rPr lang="ko"/>
              <a:t>• 발견성: 필요한 사람이 어떻게 찾을까?</a:t>
            </a:r>
            <a:endParaRPr/>
          </a:p>
          <a:p>
            <a:pPr indent="0" lvl="0" marL="0" rtl="0" algn="l">
              <a:spcBef>
                <a:spcPts val="0"/>
              </a:spcBef>
              <a:spcAft>
                <a:spcPts val="0"/>
              </a:spcAft>
              <a:buNone/>
            </a:pPr>
            <a:r>
              <a:rPr lang="ko"/>
              <a:t>• 연결성: 본 뒤 무엇으로 반응할까?</a:t>
            </a:r>
            <a:endParaRPr/>
          </a:p>
          <a:p>
            <a:pPr indent="0" lvl="0" marL="0" rtl="0" algn="l">
              <a:spcBef>
                <a:spcPts val="0"/>
              </a:spcBef>
              <a:spcAft>
                <a:spcPts val="0"/>
              </a:spcAft>
              <a:buNone/>
            </a:pPr>
            <a:r>
              <a:rPr lang="ko"/>
              <a:t>• 지속성: 무엇을 보고 다음을 고칠까? 시각 구성: 네 구간 원형 루프. 각 구간에 질문·돋보기·말풍선·순환 화살표 아이콘. 워크북 연결: 없음. 사실·사례·수치는 출처와 확인 범위를 유지하고 가짜 UI·가짜 성과 이미지를 만들지 않는다.</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ig0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ig0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06 — 존재는 발견되고, 연결되고, 소통된다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발견: 우연이 아니라 찾을 단서를 만든다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발견: 우연이 아니라 찾을 단서를 만든다</a:t>
            </a:r>
            <a:endParaRPr/>
          </a:p>
          <a:p>
            <a:pPr indent="0" lvl="0" marL="0" rtl="0" algn="l">
              <a:spcBef>
                <a:spcPts val="0"/>
              </a:spcBef>
              <a:spcAft>
                <a:spcPts val="0"/>
              </a:spcAft>
              <a:buNone/>
            </a:pPr>
            <a:r>
              <a:rPr lang="ko"/>
              <a:t>• 연결: 팔로우·즐겨찾기·친한 친구로 이어진다</a:t>
            </a:r>
            <a:endParaRPr/>
          </a:p>
          <a:p>
            <a:pPr indent="0" lvl="0" marL="0" rtl="0" algn="l">
              <a:spcBef>
                <a:spcPts val="0"/>
              </a:spcBef>
              <a:spcAft>
                <a:spcPts val="0"/>
              </a:spcAft>
              <a:buNone/>
            </a:pPr>
            <a:r>
              <a:rPr lang="ko"/>
              <a:t>• 소통: 댓글·좋아요·저장·리포스트·이벤트</a:t>
            </a:r>
            <a:endParaRPr/>
          </a:p>
          <a:p>
            <a:pPr indent="0" lvl="0" marL="0" rtl="0" algn="l">
              <a:spcBef>
                <a:spcPts val="0"/>
              </a:spcBef>
              <a:spcAft>
                <a:spcPts val="0"/>
              </a:spcAft>
              <a:buNone/>
            </a:pPr>
            <a:r>
              <a:rPr lang="ko"/>
              <a:t>• 목표는 숫자가 아니라 다음 관계다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“존재”를 이야기하려면 누구인지, 무엇을 직접 했는지, 고객이 어떤 다음 행동을 할지 보여줘야 한다. 리포스트와 이벤트는 계정·콘텐츠 조건을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06 ‘존재는 발견되고, 연결되고, 소통된다’. 16:9 한국어 교육 슬라이드. 한 가지 주장: 발견: 우연이 아니라 찾을 단서를 만든다 화면 문구: • 발견: 우연이 아니라 찾을 단서를 만든다</a:t>
            </a:r>
            <a:endParaRPr/>
          </a:p>
          <a:p>
            <a:pPr indent="0" lvl="0" marL="0" rtl="0" algn="l">
              <a:spcBef>
                <a:spcPts val="0"/>
              </a:spcBef>
              <a:spcAft>
                <a:spcPts val="0"/>
              </a:spcAft>
              <a:buNone/>
            </a:pPr>
            <a:r>
              <a:rPr lang="ko"/>
              <a:t>• 연결: 팔로우·즐겨찾기·친한 친구로 이어진다</a:t>
            </a:r>
            <a:endParaRPr/>
          </a:p>
          <a:p>
            <a:pPr indent="0" lvl="0" marL="0" rtl="0" algn="l">
              <a:spcBef>
                <a:spcPts val="0"/>
              </a:spcBef>
              <a:spcAft>
                <a:spcPts val="0"/>
              </a:spcAft>
              <a:buNone/>
            </a:pPr>
            <a:r>
              <a:rPr lang="ko"/>
              <a:t>• 소통: 댓글·좋아요·저장·리포스트·이벤트</a:t>
            </a:r>
            <a:endParaRPr/>
          </a:p>
          <a:p>
            <a:pPr indent="0" lvl="0" marL="0" rtl="0" algn="l">
              <a:spcBef>
                <a:spcPts val="0"/>
              </a:spcBef>
              <a:spcAft>
                <a:spcPts val="0"/>
              </a:spcAft>
              <a:buNone/>
            </a:pPr>
            <a:r>
              <a:rPr lang="ko"/>
              <a:t>• 목표는 숫자가 아니라 다음 관계다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ig0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ig0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07 — 어제의 원재료를 꺼내기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개인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새 주제를 찾기 전에 이미 검증한 원재료 세 개를 고른다.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고객이 실제로 한 질문 1개</a:t>
            </a:r>
            <a:endParaRPr/>
          </a:p>
          <a:p>
            <a:pPr indent="0" lvl="0" marL="0" rtl="0" algn="l">
              <a:spcBef>
                <a:spcPts val="0"/>
              </a:spcBef>
              <a:spcAft>
                <a:spcPts val="0"/>
              </a:spcAft>
              <a:buNone/>
            </a:pPr>
            <a:r>
              <a:rPr lang="ko"/>
              <a:t>• 내가 직접 겪거나 확인한 근거 1개</a:t>
            </a:r>
            <a:endParaRPr/>
          </a:p>
          <a:p>
            <a:pPr indent="0" lvl="0" marL="0" rtl="0" algn="l">
              <a:spcBef>
                <a:spcPts val="0"/>
              </a:spcBef>
              <a:spcAft>
                <a:spcPts val="0"/>
              </a:spcAft>
              <a:buNone/>
            </a:pPr>
            <a:r>
              <a:rPr lang="ko"/>
              <a:t>• 어제 만든 블로그 골격 1개</a:t>
            </a:r>
            <a:endParaRPr/>
          </a:p>
          <a:p>
            <a:pPr indent="0" lvl="0" marL="0" rtl="0" algn="l">
              <a:spcBef>
                <a:spcPts val="0"/>
              </a:spcBef>
              <a:spcAft>
                <a:spcPts val="0"/>
              </a:spcAft>
              <a:buNone/>
            </a:pPr>
            <a:r>
              <a:rPr lang="ko"/>
              <a:t>• 고객 식별 정보는 가리기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워크북·노트·파일에서 세 항목에 표시하게 한다. 없는 항목은 `[확인 필요]`로 남기며 AI에게 채우게 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질문·근거·골격 각 1개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세 칸 원재료 카드와 개인정보 가림 아이콘.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A항; cross-platform source-to-Instagram 원칙</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07 ‘어제의 원재료를 꺼내기’. 16:9 한국어 교육 슬라이드. 한 가지 주장: 새 주제를 찾기 전에 이미 검증한 원재료 세 개를 고른다. 화면 문구: • 고객이 실제로 한 질문 1개</a:t>
            </a:r>
            <a:endParaRPr/>
          </a:p>
          <a:p>
            <a:pPr indent="0" lvl="0" marL="0" rtl="0" algn="l">
              <a:spcBef>
                <a:spcPts val="0"/>
              </a:spcBef>
              <a:spcAft>
                <a:spcPts val="0"/>
              </a:spcAft>
              <a:buNone/>
            </a:pPr>
            <a:r>
              <a:rPr lang="ko"/>
              <a:t>• 내가 직접 겪거나 확인한 근거 1개</a:t>
            </a:r>
            <a:endParaRPr/>
          </a:p>
          <a:p>
            <a:pPr indent="0" lvl="0" marL="0" rtl="0" algn="l">
              <a:spcBef>
                <a:spcPts val="0"/>
              </a:spcBef>
              <a:spcAft>
                <a:spcPts val="0"/>
              </a:spcAft>
              <a:buNone/>
            </a:pPr>
            <a:r>
              <a:rPr lang="ko"/>
              <a:t>• 어제 만든 블로그 골격 1개</a:t>
            </a:r>
            <a:endParaRPr/>
          </a:p>
          <a:p>
            <a:pPr indent="0" lvl="0" marL="0" rtl="0" algn="l">
              <a:spcBef>
                <a:spcPts val="0"/>
              </a:spcBef>
              <a:spcAft>
                <a:spcPts val="0"/>
              </a:spcAft>
              <a:buNone/>
            </a:pPr>
            <a:r>
              <a:rPr lang="ko"/>
              <a:t>• 고객 식별 정보는 가리기 시각 구성: 세 칸 원재료 카드와 개인정보 가림 아이콘. 워크북 연결: 질문·근거·골격 각 1개 표시. 사실·사례·수치는 출처와 확인 범위를 유지하고 가짜 UI·가짜 성과 이미지를 만들지 않는다.</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ig0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ig0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08 — 기능보다 먼저 묻는 한 문장</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진단 질문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모든 기능 선택은 “고객이 본 뒤 무엇을 하길 원하는가?”에서 시작한다.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다시 보기 → 저장</a:t>
            </a:r>
            <a:endParaRPr/>
          </a:p>
          <a:p>
            <a:pPr indent="0" lvl="0" marL="0" rtl="0" algn="l">
              <a:spcBef>
                <a:spcPts val="0"/>
              </a:spcBef>
              <a:spcAft>
                <a:spcPts val="0"/>
              </a:spcAft>
              <a:buNone/>
            </a:pPr>
            <a:r>
              <a:rPr lang="ko"/>
              <a:t>• 다른 사람에게 보내기 → 공유</a:t>
            </a:r>
            <a:endParaRPr/>
          </a:p>
          <a:p>
            <a:pPr indent="0" lvl="0" marL="0" rtl="0" algn="l">
              <a:spcBef>
                <a:spcPts val="0"/>
              </a:spcBef>
              <a:spcAft>
                <a:spcPts val="0"/>
              </a:spcAft>
              <a:buNone/>
            </a:pPr>
            <a:r>
              <a:rPr lang="ko"/>
              <a:t>• 나를 더 확인하기 → 프로필 방문</a:t>
            </a:r>
            <a:endParaRPr/>
          </a:p>
          <a:p>
            <a:pPr indent="0" lvl="0" marL="0" rtl="0" algn="l">
              <a:spcBef>
                <a:spcPts val="0"/>
              </a:spcBef>
              <a:spcAft>
                <a:spcPts val="0"/>
              </a:spcAft>
              <a:buNone/>
            </a:pPr>
            <a:r>
              <a:rPr lang="ko"/>
              <a:t>• 묻거나 이동하기 → 답장·DM·링크</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좋아요를 기본 목표로 두지 않는다. 오늘 질문에 가장 필요한 행동 하나를 머릿속으로 고르게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우선 행동 후보 1개 ---</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중앙 질문에서 네 행동으로 뻗는 단순 분기.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‘지표는 고객 행동의 흔적’</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08 ‘기능보다 먼저 묻는 한 문장’. 16:9 한국어 교육 슬라이드. 한 가지 주장: 모든 기능 선택은 “고객이 본 뒤 무엇을 하길 원하는가?”에서 시작한다. 화면 문구: • 다시 보기 → 저장</a:t>
            </a:r>
            <a:endParaRPr/>
          </a:p>
          <a:p>
            <a:pPr indent="0" lvl="0" marL="0" rtl="0" algn="l">
              <a:spcBef>
                <a:spcPts val="0"/>
              </a:spcBef>
              <a:spcAft>
                <a:spcPts val="0"/>
              </a:spcAft>
              <a:buNone/>
            </a:pPr>
            <a:r>
              <a:rPr lang="ko"/>
              <a:t>• 다른 사람에게 보내기 → 공유</a:t>
            </a:r>
            <a:endParaRPr/>
          </a:p>
          <a:p>
            <a:pPr indent="0" lvl="0" marL="0" rtl="0" algn="l">
              <a:spcBef>
                <a:spcPts val="0"/>
              </a:spcBef>
              <a:spcAft>
                <a:spcPts val="0"/>
              </a:spcAft>
              <a:buNone/>
            </a:pPr>
            <a:r>
              <a:rPr lang="ko"/>
              <a:t>• 나를 더 확인하기 → 프로필 방문</a:t>
            </a:r>
            <a:endParaRPr/>
          </a:p>
          <a:p>
            <a:pPr indent="0" lvl="0" marL="0" rtl="0" algn="l">
              <a:spcBef>
                <a:spcPts val="0"/>
              </a:spcBef>
              <a:spcAft>
                <a:spcPts val="0"/>
              </a:spcAft>
              <a:buNone/>
            </a:pPr>
            <a:r>
              <a:rPr lang="ko"/>
              <a:t>• 묻거나 이동하기 → 답장·DM·링크 시각 구성: 중앙 질문에서 네 행동으로 뻗는 단순 분기. 워크북 연결: 우선 행동 후보 1개 ---. 사실·사례·수치는 출처와 확인 범위를 유지하고 가짜 UI·가짜 성과 이미지를 만들지 않는다.</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ig0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ig0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09 — 오늘의 240분 지도</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여는 흐름 · 시간표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여는 흐름 20분 · 전문성 35분 · 발견성 35분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여는 흐름 20분 · 전문성 35분 · 발견성 35분</a:t>
            </a:r>
            <a:endParaRPr/>
          </a:p>
          <a:p>
            <a:pPr indent="0" lvl="0" marL="0" rtl="0" algn="l">
              <a:spcBef>
                <a:spcPts val="0"/>
              </a:spcBef>
              <a:spcAft>
                <a:spcPts val="0"/>
              </a:spcAft>
              <a:buNone/>
            </a:pPr>
            <a:r>
              <a:rPr lang="ko"/>
              <a:t>• 연결성 40분 · Live 심화 55분</a:t>
            </a:r>
            <a:endParaRPr/>
          </a:p>
          <a:p>
            <a:pPr indent="0" lvl="0" marL="0" rtl="0" algn="l">
              <a:spcBef>
                <a:spcPts val="0"/>
              </a:spcBef>
              <a:spcAft>
                <a:spcPts val="0"/>
              </a:spcAft>
              <a:buNone/>
            </a:pPr>
            <a:r>
              <a:rPr lang="ko"/>
              <a:t>• 지속성·공식정보 25분 · 통합 실습 30분</a:t>
            </a:r>
            <a:endParaRPr/>
          </a:p>
          <a:p>
            <a:pPr indent="0" lvl="0" marL="0" rtl="0" algn="l">
              <a:spcBef>
                <a:spcPts val="0"/>
              </a:spcBef>
              <a:spcAft>
                <a:spcPts val="0"/>
              </a:spcAft>
              <a:buNone/>
            </a:pPr>
            <a:r>
              <a:rPr lang="ko"/>
              <a:t>• 합계 240분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기존 180분 안내가 남지 않도록 시작 때 240분 구조를 명확히 말한다. 휴식 운영은 현장 상황에 맞게 구간 전환에서 조정한다.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09 ‘오늘의 240분 지도’. 16:9 한국어 교육 슬라이드. 한 가지 주장: 여는 흐름 20분 · 전문성 35분 · 발견성 35분 화면 문구: • 여는 흐름 20분 · 전문성 35분 · 발견성 35분</a:t>
            </a:r>
            <a:endParaRPr/>
          </a:p>
          <a:p>
            <a:pPr indent="0" lvl="0" marL="0" rtl="0" algn="l">
              <a:spcBef>
                <a:spcPts val="0"/>
              </a:spcBef>
              <a:spcAft>
                <a:spcPts val="0"/>
              </a:spcAft>
              <a:buNone/>
            </a:pPr>
            <a:r>
              <a:rPr lang="ko"/>
              <a:t>• 연결성 40분 · Live 심화 55분</a:t>
            </a:r>
            <a:endParaRPr/>
          </a:p>
          <a:p>
            <a:pPr indent="0" lvl="0" marL="0" rtl="0" algn="l">
              <a:spcBef>
                <a:spcPts val="0"/>
              </a:spcBef>
              <a:spcAft>
                <a:spcPts val="0"/>
              </a:spcAft>
              <a:buNone/>
            </a:pPr>
            <a:r>
              <a:rPr lang="ko"/>
              <a:t>• 지속성·공식정보 25분 · 통합 실습 30분</a:t>
            </a:r>
            <a:endParaRPr/>
          </a:p>
          <a:p>
            <a:pPr indent="0" lvl="0" marL="0" rtl="0" algn="l">
              <a:spcBef>
                <a:spcPts val="0"/>
              </a:spcBef>
              <a:spcAft>
                <a:spcPts val="0"/>
              </a:spcAft>
              <a:buNone/>
            </a:pPr>
            <a:r>
              <a:rPr lang="ko"/>
              <a:t>• 합계 240분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ig1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ig1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 — 1부 전문성 — 많이 아는 사람보다 근거를 보여주는 사람</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전문성 · 구간 전환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전문성은 어려운 말을 쓰는 것이 아니라 실제 질문에 확인 가능한 답을 주는 것이다.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고객의 말</a:t>
            </a:r>
            <a:endParaRPr/>
          </a:p>
          <a:p>
            <a:pPr indent="0" lvl="0" marL="0" rtl="0" algn="l">
              <a:spcBef>
                <a:spcPts val="0"/>
              </a:spcBef>
              <a:spcAft>
                <a:spcPts val="0"/>
              </a:spcAft>
              <a:buNone/>
            </a:pPr>
            <a:r>
              <a:rPr lang="ko"/>
              <a:t>• 한 문장 답</a:t>
            </a:r>
            <a:endParaRPr/>
          </a:p>
          <a:p>
            <a:pPr indent="0" lvl="0" marL="0" rtl="0" algn="l">
              <a:spcBef>
                <a:spcPts val="0"/>
              </a:spcBef>
              <a:spcAft>
                <a:spcPts val="0"/>
              </a:spcAft>
              <a:buNone/>
            </a:pPr>
            <a:r>
              <a:rPr lang="ko"/>
              <a:t>• 내가 보여줄 수 있는 근거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전문 자격만이 아니라 현장 경험·과정·주의점도 전문성 근거가 될 수 있다고 설명한다.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세 층 피라미드가 아니라 세 장의 증거 카드가 겹치는 구성.</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 ‘1부 전문성 — 많이 아는 사람보다 근거를 보여주는 사람’. 16:9 한국어 교육 슬라이드. 한 가지 주장: 전문성은 어려운 말을 쓰는 것이 아니라 실제 질문에 확인 가능한 답을 주는 것이다. 화면 문구: • 고객의 말</a:t>
            </a:r>
            <a:endParaRPr/>
          </a:p>
          <a:p>
            <a:pPr indent="0" lvl="0" marL="0" rtl="0" algn="l">
              <a:spcBef>
                <a:spcPts val="0"/>
              </a:spcBef>
              <a:spcAft>
                <a:spcPts val="0"/>
              </a:spcAft>
              <a:buNone/>
            </a:pPr>
            <a:r>
              <a:rPr lang="ko"/>
              <a:t>• 한 문장 답</a:t>
            </a:r>
            <a:endParaRPr/>
          </a:p>
          <a:p>
            <a:pPr indent="0" lvl="0" marL="0" rtl="0" algn="l">
              <a:spcBef>
                <a:spcPts val="0"/>
              </a:spcBef>
              <a:spcAft>
                <a:spcPts val="0"/>
              </a:spcAft>
              <a:buNone/>
            </a:pPr>
            <a:r>
              <a:rPr lang="ko"/>
              <a:t>• 내가 보여줄 수 있는 근거 시각 구성: 세 층 피라미드가 아니라 세 장의 증거 카드가 겹치는 구성. 워크북 연결: 없음. 사실·사례·수치는 출처와 확인 범위를 유지하고 가짜 UI·가짜 성과 이미지를 만들지 않는다.</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ig1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ig1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11 — 고객 질문을 제목 그대로 살린다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전문성 · 개념·미니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추측한 홍보 문구보다 실제 고객의 질문이 콘텐츠의 시작점과 언어를 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“무엇을 준비해야 하나요?”</a:t>
            </a:r>
            <a:endParaRPr/>
          </a:p>
          <a:p>
            <a:pPr indent="0" lvl="0" marL="0" rtl="0" algn="l">
              <a:spcBef>
                <a:spcPts val="0"/>
              </a:spcBef>
              <a:spcAft>
                <a:spcPts val="0"/>
              </a:spcAft>
              <a:buNone/>
            </a:pPr>
            <a:r>
              <a:rPr lang="ko"/>
              <a:t>• “얼마나 걸리나요?”</a:t>
            </a:r>
            <a:endParaRPr/>
          </a:p>
          <a:p>
            <a:pPr indent="0" lvl="0" marL="0" rtl="0" algn="l">
              <a:spcBef>
                <a:spcPts val="0"/>
              </a:spcBef>
              <a:spcAft>
                <a:spcPts val="0"/>
              </a:spcAft>
              <a:buNone/>
            </a:pPr>
            <a:r>
              <a:rPr lang="ko"/>
              <a:t>• “처음인데 할 수 있나요?”</a:t>
            </a:r>
            <a:endParaRPr/>
          </a:p>
          <a:p>
            <a:pPr indent="0" lvl="0" marL="0" rtl="0" algn="l">
              <a:spcBef>
                <a:spcPts val="0"/>
              </a:spcBef>
              <a:spcAft>
                <a:spcPts val="0"/>
              </a:spcAft>
              <a:buNone/>
            </a:pPr>
            <a:r>
              <a:rPr lang="ko"/>
              <a:t>• 내 질문에서 고객 표현에 밑줄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질문의 뜻을 멋있게 바꾸지 말고 고객 표현을 보존하게 한다. 개인정보가 섞였으면 일반화하되 의미는 유지한다.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고객 질문 핵심 표현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실제 말풍선 세 개와 밑줄 친 핵심어.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전날 결과물; 기존 실습안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11 ‘고객 질문을 제목 그대로 살린다’. 16:9 한국어 교육 슬라이드. 한 가지 주장: 추측한 홍보 문구보다 실제 고객의 질문이 콘텐츠의 시작점과 언어를 정한다. 화면 문구: • “무엇을 준비해야 하나요?”</a:t>
            </a:r>
            <a:endParaRPr/>
          </a:p>
          <a:p>
            <a:pPr indent="0" lvl="0" marL="0" rtl="0" algn="l">
              <a:spcBef>
                <a:spcPts val="0"/>
              </a:spcBef>
              <a:spcAft>
                <a:spcPts val="0"/>
              </a:spcAft>
              <a:buNone/>
            </a:pPr>
            <a:r>
              <a:rPr lang="ko"/>
              <a:t>• “얼마나 걸리나요?”</a:t>
            </a:r>
            <a:endParaRPr/>
          </a:p>
          <a:p>
            <a:pPr indent="0" lvl="0" marL="0" rtl="0" algn="l">
              <a:spcBef>
                <a:spcPts val="0"/>
              </a:spcBef>
              <a:spcAft>
                <a:spcPts val="0"/>
              </a:spcAft>
              <a:buNone/>
            </a:pPr>
            <a:r>
              <a:rPr lang="ko"/>
              <a:t>• “처음인데 할 수 있나요?”</a:t>
            </a:r>
            <a:endParaRPr/>
          </a:p>
          <a:p>
            <a:pPr indent="0" lvl="0" marL="0" rtl="0" algn="l">
              <a:spcBef>
                <a:spcPts val="0"/>
              </a:spcBef>
              <a:spcAft>
                <a:spcPts val="0"/>
              </a:spcAft>
              <a:buNone/>
            </a:pPr>
            <a:r>
              <a:rPr lang="ko"/>
              <a:t>• 내 질문에서 고객 표현에 밑줄 시각 구성: 실제 말풍선 세 개와 밑줄 친 핵심어. 워크북 연결: 고객 질문 핵심 표현 1개. 사실·사례·수치는 출처와 확인 범위를 유지하고 가짜 UI·가짜 성과 이미지를 만들지 않는다.</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ig1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9" name="Google Shape;229;ig1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12 — 사례 카드 1 — 선향원 블루베리: 구매 후 질문에 답하기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국내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구매 후 실패를 줄이는 사용법도 강한 전문 콘텐츠가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 문제: 남은 블루베리 보관</a:t>
            </a:r>
            <a:endParaRPr/>
          </a:p>
          <a:p>
            <a:pPr indent="0" lvl="0" marL="0" rtl="0" algn="l">
              <a:spcBef>
                <a:spcPts val="0"/>
              </a:spcBef>
              <a:spcAft>
                <a:spcPts val="0"/>
              </a:spcAft>
              <a:buNone/>
            </a:pPr>
            <a:r>
              <a:rPr lang="ko"/>
              <a:t>• 구조: 질문 → 잘못된 방법 → 3단계</a:t>
            </a:r>
            <a:endParaRPr/>
          </a:p>
          <a:p>
            <a:pPr indent="0" lvl="0" marL="0" rtl="0" algn="l">
              <a:spcBef>
                <a:spcPts val="0"/>
              </a:spcBef>
              <a:spcAft>
                <a:spcPts val="0"/>
              </a:spcAft>
              <a:buNone/>
            </a:pPr>
            <a:r>
              <a:rPr lang="ko"/>
              <a:t>• 근거: 실제 팩·용기·키친타월 시연</a:t>
            </a:r>
            <a:endParaRPr/>
          </a:p>
          <a:p>
            <a:pPr indent="0" lvl="0" marL="0" rtl="0" algn="l">
              <a:spcBef>
                <a:spcPts val="0"/>
              </a:spcBef>
              <a:spcAft>
                <a:spcPts val="0"/>
              </a:spcAft>
              <a:buNone/>
            </a:pPr>
            <a:r>
              <a:rPr lang="ko"/>
              <a:t>• 다음 행동: 경험 댓글</a:t>
            </a:r>
            <a:endParaRPr/>
          </a:p>
          <a:p>
            <a:pPr indent="0" lvl="0" marL="0" rtl="0" algn="l">
              <a:spcBef>
                <a:spcPts val="0"/>
              </a:spcBef>
              <a:spcAft>
                <a:spcPts val="0"/>
              </a:spcAft>
              <a:buNone/>
            </a:pPr>
            <a:r>
              <a:rPr lang="ko"/>
              <a:t>• 한계: 매출·재구매 효과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2026-06-29 원본 Reel을 구조 사례로만 다룬다. 판매자의 고객 보관기간 자기보고를 일반 보증으로 확대하지 않는다. 학습자에게 자기 업종의 ‘구매/이용 후 질문’을 한 개 떠올리게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업종의 구매·이용 후 질문 후보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좌측 훅, 중앙 3단계 손 시연, 우측 CTA·검증 경계의 3열 카드. 원본 링크 QR은 선택.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https://www.instagram.com/reel/DaKjVMnzGvk/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12 ‘사례 카드 1 — 선향원 블루베리: 구매 후 질문에 답하기’. 16:9 한국어 교육 슬라이드. 한 가지 주장: 구매 후 실패를 줄이는 사용법도 강한 전문 콘텐츠가 된다. 화면 문구: • 고객 문제: 남은 블루베리 보관</a:t>
            </a:r>
            <a:endParaRPr/>
          </a:p>
          <a:p>
            <a:pPr indent="0" lvl="0" marL="0" rtl="0" algn="l">
              <a:spcBef>
                <a:spcPts val="0"/>
              </a:spcBef>
              <a:spcAft>
                <a:spcPts val="0"/>
              </a:spcAft>
              <a:buNone/>
            </a:pPr>
            <a:r>
              <a:rPr lang="ko"/>
              <a:t>• 구조: 질문 → 잘못된 방법 → 3단계</a:t>
            </a:r>
            <a:endParaRPr/>
          </a:p>
          <a:p>
            <a:pPr indent="0" lvl="0" marL="0" rtl="0" algn="l">
              <a:spcBef>
                <a:spcPts val="0"/>
              </a:spcBef>
              <a:spcAft>
                <a:spcPts val="0"/>
              </a:spcAft>
              <a:buNone/>
            </a:pPr>
            <a:r>
              <a:rPr lang="ko"/>
              <a:t>• 근거: 실제 팩·용기·키친타월 시연</a:t>
            </a:r>
            <a:endParaRPr/>
          </a:p>
          <a:p>
            <a:pPr indent="0" lvl="0" marL="0" rtl="0" algn="l">
              <a:spcBef>
                <a:spcPts val="0"/>
              </a:spcBef>
              <a:spcAft>
                <a:spcPts val="0"/>
              </a:spcAft>
              <a:buNone/>
            </a:pPr>
            <a:r>
              <a:rPr lang="ko"/>
              <a:t>• 다음 행동: 경험 댓글</a:t>
            </a:r>
            <a:endParaRPr/>
          </a:p>
          <a:p>
            <a:pPr indent="0" lvl="0" marL="0" rtl="0" algn="l">
              <a:spcBef>
                <a:spcPts val="0"/>
              </a:spcBef>
              <a:spcAft>
                <a:spcPts val="0"/>
              </a:spcAft>
              <a:buNone/>
            </a:pPr>
            <a:r>
              <a:rPr lang="ko"/>
              <a:t>• 한계: 매출·재구매 효과 미검증 시각 구성: 좌측 훅, 중앙 3단계 손 시연, 우측 CTA·검증 경계의 3열 카드. 원본 링크 QR은 선택. 워크북 연결: 내 업종의 구매·이용 후 질문 후보 1개. 사실·사례·수치는 출처와 확인 범위를 유지하고 가짜 UI·가짜 성과 이미지를 만들지 않는다.</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ig1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5" name="Google Shape;255;ig1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13 — 말보다 강한 것은 보이는 과정</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전문성 ·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전문성은 결과 자랑보다 실제 손·도구·순서·판단 장면으로 설득력이 생긴다.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손: 실제로 하는 장면</a:t>
            </a:r>
            <a:endParaRPr/>
          </a:p>
          <a:p>
            <a:pPr indent="0" lvl="0" marL="0" rtl="0" algn="l">
              <a:spcBef>
                <a:spcPts val="0"/>
              </a:spcBef>
              <a:spcAft>
                <a:spcPts val="0"/>
              </a:spcAft>
              <a:buNone/>
            </a:pPr>
            <a:r>
              <a:rPr lang="ko"/>
              <a:t>• 도구: 무엇을 쓰는지</a:t>
            </a:r>
            <a:endParaRPr/>
          </a:p>
          <a:p>
            <a:pPr indent="0" lvl="0" marL="0" rtl="0" algn="l">
              <a:spcBef>
                <a:spcPts val="0"/>
              </a:spcBef>
              <a:spcAft>
                <a:spcPts val="0"/>
              </a:spcAft>
              <a:buNone/>
            </a:pPr>
            <a:r>
              <a:rPr lang="ko"/>
              <a:t>• 순서: 어떻게 진행되는지</a:t>
            </a:r>
            <a:endParaRPr/>
          </a:p>
          <a:p>
            <a:pPr indent="0" lvl="0" marL="0" rtl="0" algn="l">
              <a:spcBef>
                <a:spcPts val="0"/>
              </a:spcBef>
              <a:spcAft>
                <a:spcPts val="0"/>
              </a:spcAft>
              <a:buNone/>
            </a:pPr>
            <a:r>
              <a:rPr lang="ko"/>
              <a:t>• 판단: 왜 그렇게 하는지</a:t>
            </a:r>
            <a:endParaRPr/>
          </a:p>
          <a:p>
            <a:pPr indent="0" lvl="0" marL="0" rtl="0" algn="l">
              <a:spcBef>
                <a:spcPts val="0"/>
              </a:spcBef>
              <a:spcAft>
                <a:spcPts val="0"/>
              </a:spcAft>
              <a:buNone/>
            </a:pPr>
            <a:r>
              <a:rPr lang="ko"/>
              <a:t>• 공개할 수 없는 정보는 제외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증거는 고객 후기나 매출 수치만 뜻하지 않는다. 개인정보·회사 기밀·타인의 얼굴·저작권을 먼저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보여줄 수 있는 장면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손/도구/순서/판단 네 칸 촬영 체크 프레임.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사례 조사 공통 분석; 기존 실습안 사람 검수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13 ‘말보다 강한 것은 보이는 과정’. 16:9 한국어 교육 슬라이드. 한 가지 주장: 전문성은 결과 자랑보다 실제 손·도구·순서·판단 장면으로 설득력이 생긴다. 화면 문구: • 손: 실제로 하는 장면</a:t>
            </a:r>
            <a:endParaRPr/>
          </a:p>
          <a:p>
            <a:pPr indent="0" lvl="0" marL="0" rtl="0" algn="l">
              <a:spcBef>
                <a:spcPts val="0"/>
              </a:spcBef>
              <a:spcAft>
                <a:spcPts val="0"/>
              </a:spcAft>
              <a:buNone/>
            </a:pPr>
            <a:r>
              <a:rPr lang="ko"/>
              <a:t>• 도구: 무엇을 쓰는지</a:t>
            </a:r>
            <a:endParaRPr/>
          </a:p>
          <a:p>
            <a:pPr indent="0" lvl="0" marL="0" rtl="0" algn="l">
              <a:spcBef>
                <a:spcPts val="0"/>
              </a:spcBef>
              <a:spcAft>
                <a:spcPts val="0"/>
              </a:spcAft>
              <a:buNone/>
            </a:pPr>
            <a:r>
              <a:rPr lang="ko"/>
              <a:t>• 순서: 어떻게 진행되는지</a:t>
            </a:r>
            <a:endParaRPr/>
          </a:p>
          <a:p>
            <a:pPr indent="0" lvl="0" marL="0" rtl="0" algn="l">
              <a:spcBef>
                <a:spcPts val="0"/>
              </a:spcBef>
              <a:spcAft>
                <a:spcPts val="0"/>
              </a:spcAft>
              <a:buNone/>
            </a:pPr>
            <a:r>
              <a:rPr lang="ko"/>
              <a:t>• 판단: 왜 그렇게 하는지</a:t>
            </a:r>
            <a:endParaRPr/>
          </a:p>
          <a:p>
            <a:pPr indent="0" lvl="0" marL="0" rtl="0" algn="l">
              <a:spcBef>
                <a:spcPts val="0"/>
              </a:spcBef>
              <a:spcAft>
                <a:spcPts val="0"/>
              </a:spcAft>
              <a:buNone/>
            </a:pPr>
            <a:r>
              <a:rPr lang="ko"/>
              <a:t>• 공개할 수 없는 정보는 제외 시각 구성: 손/도구/순서/판단 네 칸 촬영 체크 프레임. 워크북 연결: 보여줄 수 있는 장면 1개. 사실·사례·수치는 출처와 확인 범위를 유지하고 가짜 UI·가짜 성과 이미지를 만들지 않는다.</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ig1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ig1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14 — 직접 경험한 것인가?</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Live: 실시간으로 사람과 과정을 보여주기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Live: 실시간으로 사람과 과정을 보여주기</a:t>
            </a:r>
            <a:endParaRPr/>
          </a:p>
          <a:p>
            <a:pPr indent="0" lvl="0" marL="0" rtl="0" algn="l">
              <a:spcBef>
                <a:spcPts val="0"/>
              </a:spcBef>
              <a:spcAft>
                <a:spcPts val="0"/>
              </a:spcAft>
              <a:buNone/>
            </a:pPr>
            <a:r>
              <a:rPr lang="ko"/>
              <a:t>• 손·얼굴·목소리 등 신체의 일부</a:t>
            </a:r>
            <a:endParaRPr/>
          </a:p>
          <a:p>
            <a:pPr indent="0" lvl="0" marL="0" rtl="0" algn="l">
              <a:spcBef>
                <a:spcPts val="0"/>
              </a:spcBef>
              <a:spcAft>
                <a:spcPts val="0"/>
              </a:spcAft>
              <a:buNone/>
            </a:pPr>
            <a:r>
              <a:rPr lang="ko"/>
              <a:t>• 실제로 존재하는 제품·도구·공간</a:t>
            </a:r>
            <a:endParaRPr/>
          </a:p>
          <a:p>
            <a:pPr indent="0" lvl="0" marL="0" rtl="0" algn="l">
              <a:spcBef>
                <a:spcPts val="0"/>
              </a:spcBef>
              <a:spcAft>
                <a:spcPts val="0"/>
              </a:spcAft>
              <a:buNone/>
            </a:pPr>
            <a:r>
              <a:rPr lang="ko"/>
              <a:t>• 직접 한 일과 확인한 범위를 구분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완벽한 영상보다 실제 장면이 신뢰 단서가 된다. 타인의 얼굴·개인정보·사업장 기밀·저작권은 촬영 전 확인한다. 직접 경험하지 않은 결과는 자기 사례처럼 말하지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내가 직접 보여줄 장면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14 ‘직접 경험한 것인가?’. 16:9 한국어 교육 슬라이드. 한 가지 주장: Live: 실시간으로 사람과 과정을 보여주기 화면 문구: • Live: 실시간으로 사람과 과정을 보여주기</a:t>
            </a:r>
            <a:endParaRPr/>
          </a:p>
          <a:p>
            <a:pPr indent="0" lvl="0" marL="0" rtl="0" algn="l">
              <a:spcBef>
                <a:spcPts val="0"/>
              </a:spcBef>
              <a:spcAft>
                <a:spcPts val="0"/>
              </a:spcAft>
              <a:buNone/>
            </a:pPr>
            <a:r>
              <a:rPr lang="ko"/>
              <a:t>• 손·얼굴·목소리 등 신체의 일부</a:t>
            </a:r>
            <a:endParaRPr/>
          </a:p>
          <a:p>
            <a:pPr indent="0" lvl="0" marL="0" rtl="0" algn="l">
              <a:spcBef>
                <a:spcPts val="0"/>
              </a:spcBef>
              <a:spcAft>
                <a:spcPts val="0"/>
              </a:spcAft>
              <a:buNone/>
            </a:pPr>
            <a:r>
              <a:rPr lang="ko"/>
              <a:t>• 실제로 존재하는 제품·도구·공간</a:t>
            </a:r>
            <a:endParaRPr/>
          </a:p>
          <a:p>
            <a:pPr indent="0" lvl="0" marL="0" rtl="0" algn="l">
              <a:spcBef>
                <a:spcPts val="0"/>
              </a:spcBef>
              <a:spcAft>
                <a:spcPts val="0"/>
              </a:spcAft>
              <a:buNone/>
            </a:pPr>
            <a:r>
              <a:rPr lang="ko"/>
              <a:t>• 직접 한 일과 확인한 범위를 구분 시각 구성: 핵심 문장과 흐름을 카드·화살표·체크 아이콘으로 시각화한다. 워크북 연결: 내가 직접 보여줄 장면 1개. 사실·사례·수치는 출처와 확인 범위를 유지하고 가짜 UI·가짜 성과 이미지를 만들지 않는다.</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ig1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ig1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15 — 실제 존재를 촬영하는 네 프레임</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사람: 얼굴·손·목소리·태도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사람: 얼굴·손·목소리·태도</a:t>
            </a:r>
            <a:endParaRPr/>
          </a:p>
          <a:p>
            <a:pPr indent="0" lvl="0" marL="0" rtl="0" algn="l">
              <a:spcBef>
                <a:spcPts val="0"/>
              </a:spcBef>
              <a:spcAft>
                <a:spcPts val="0"/>
              </a:spcAft>
              <a:buNone/>
            </a:pPr>
            <a:r>
              <a:rPr lang="ko"/>
              <a:t>• 사물: 제품·도구·재료</a:t>
            </a:r>
            <a:endParaRPr/>
          </a:p>
          <a:p>
            <a:pPr indent="0" lvl="0" marL="0" rtl="0" algn="l">
              <a:spcBef>
                <a:spcPts val="0"/>
              </a:spcBef>
              <a:spcAft>
                <a:spcPts val="0"/>
              </a:spcAft>
              <a:buNone/>
            </a:pPr>
            <a:r>
              <a:rPr lang="ko"/>
              <a:t>• 공간: 매장·공방·교육장·현장</a:t>
            </a:r>
            <a:endParaRPr/>
          </a:p>
          <a:p>
            <a:pPr indent="0" lvl="0" marL="0" rtl="0" algn="l">
              <a:spcBef>
                <a:spcPts val="0"/>
              </a:spcBef>
              <a:spcAft>
                <a:spcPts val="0"/>
              </a:spcAft>
              <a:buNone/>
            </a:pPr>
            <a:r>
              <a:rPr lang="ko"/>
              <a:t>• 과정: 준비 → 실행 →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얼굴 공개가 부담스러우면 손과 목소리, 도구와 순서만으로도 충분하다. 매장 오픈 행사, 공방 제작, 교육 현장도 실제 경험 원본이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촬영 가능한 프레임에 체크</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15 ‘실제 존재를 촬영하는 네 프레임’. 16:9 한국어 교육 슬라이드. 한 가지 주장: 사람: 얼굴·손·목소리·태도 화면 문구: • 사람: 얼굴·손·목소리·태도</a:t>
            </a:r>
            <a:endParaRPr/>
          </a:p>
          <a:p>
            <a:pPr indent="0" lvl="0" marL="0" rtl="0" algn="l">
              <a:spcBef>
                <a:spcPts val="0"/>
              </a:spcBef>
              <a:spcAft>
                <a:spcPts val="0"/>
              </a:spcAft>
              <a:buNone/>
            </a:pPr>
            <a:r>
              <a:rPr lang="ko"/>
              <a:t>• 사물: 제품·도구·재료</a:t>
            </a:r>
            <a:endParaRPr/>
          </a:p>
          <a:p>
            <a:pPr indent="0" lvl="0" marL="0" rtl="0" algn="l">
              <a:spcBef>
                <a:spcPts val="0"/>
              </a:spcBef>
              <a:spcAft>
                <a:spcPts val="0"/>
              </a:spcAft>
              <a:buNone/>
            </a:pPr>
            <a:r>
              <a:rPr lang="ko"/>
              <a:t>• 공간: 매장·공방·교육장·현장</a:t>
            </a:r>
            <a:endParaRPr/>
          </a:p>
          <a:p>
            <a:pPr indent="0" lvl="0" marL="0" rtl="0" algn="l">
              <a:spcBef>
                <a:spcPts val="0"/>
              </a:spcBef>
              <a:spcAft>
                <a:spcPts val="0"/>
              </a:spcAft>
              <a:buNone/>
            </a:pPr>
            <a:r>
              <a:rPr lang="ko"/>
              <a:t>• 과정: 준비 → 실행 → 확인 시각 구성: 핵심 문장과 흐름을 카드·화살표·체크 아이콘으로 시각화한다. 워크북 연결: 촬영 가능한 프레임에 체크. 사실·사례·수치는 출처와 확인 범위를 유지하고 가짜 UI·가짜 성과 이미지를 만들지 않는다.</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ig1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8" name="Google Shape;308;ig1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16 — Edits를 쓰면 무조건 유리할까?</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Edits는 Meta의 영상 제작 도구다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Edits는 Meta의 영상 제작 도구다</a:t>
            </a:r>
            <a:endParaRPr/>
          </a:p>
          <a:p>
            <a:pPr indent="0" lvl="0" marL="0" rtl="0" algn="l">
              <a:spcBef>
                <a:spcPts val="0"/>
              </a:spcBef>
              <a:spcAft>
                <a:spcPts val="0"/>
              </a:spcAft>
              <a:buNone/>
            </a:pPr>
            <a:r>
              <a:rPr lang="ko"/>
              <a:t>• 공식 편집 도구 사용만으로 도달 우대를 보장하지 않는다</a:t>
            </a:r>
            <a:endParaRPr/>
          </a:p>
          <a:p>
            <a:pPr indent="0" lvl="0" marL="0" rtl="0" algn="l">
              <a:spcBef>
                <a:spcPts val="0"/>
              </a:spcBef>
              <a:spcAft>
                <a:spcPts val="0"/>
              </a:spcAft>
              <a:buNone/>
            </a:pPr>
            <a:r>
              <a:rPr lang="ko"/>
              <a:t>• 워터마크 없는 내 원본·편집 편의에 활용</a:t>
            </a:r>
            <a:endParaRPr/>
          </a:p>
          <a:p>
            <a:pPr indent="0" lvl="0" marL="0" rtl="0" algn="l">
              <a:spcBef>
                <a:spcPts val="0"/>
              </a:spcBef>
              <a:spcAft>
                <a:spcPts val="0"/>
              </a:spcAft>
              <a:buNone/>
            </a:pPr>
            <a:r>
              <a:rPr lang="ko"/>
              <a:t>• 성과는 콘텐츠와 계정 조건으로 직접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원고의 “edits 유리?”는 질문으로 유지한다. Edits 사용 자체가 추천·도달을 보장한다는 공식 근거가 없으므로 우대 공식처럼 가르치지 않는다. 같은 원본을 조건 하나만 바꿔 Insights로 비교한다.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 /home/kangkun/instagram_feature_factcheck_2026-09-16.md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16 ‘Edits를 쓰면 무조건 유리할까?’. 16:9 한국어 교육 슬라이드. 한 가지 주장: Edits는 Meta의 영상 제작 도구다 화면 문구: • Edits는 Meta의 영상 제작 도구다</a:t>
            </a:r>
            <a:endParaRPr/>
          </a:p>
          <a:p>
            <a:pPr indent="0" lvl="0" marL="0" rtl="0" algn="l">
              <a:spcBef>
                <a:spcPts val="0"/>
              </a:spcBef>
              <a:spcAft>
                <a:spcPts val="0"/>
              </a:spcAft>
              <a:buNone/>
            </a:pPr>
            <a:r>
              <a:rPr lang="ko"/>
              <a:t>• 공식 편집 도구 사용만으로 도달 우대를 보장하지 않는다</a:t>
            </a:r>
            <a:endParaRPr/>
          </a:p>
          <a:p>
            <a:pPr indent="0" lvl="0" marL="0" rtl="0" algn="l">
              <a:spcBef>
                <a:spcPts val="0"/>
              </a:spcBef>
              <a:spcAft>
                <a:spcPts val="0"/>
              </a:spcAft>
              <a:buNone/>
            </a:pPr>
            <a:r>
              <a:rPr lang="ko"/>
              <a:t>• 워터마크 없는 내 원본·편집 편의에 활용</a:t>
            </a:r>
            <a:endParaRPr/>
          </a:p>
          <a:p>
            <a:pPr indent="0" lvl="0" marL="0" rtl="0" algn="l">
              <a:spcBef>
                <a:spcPts val="0"/>
              </a:spcBef>
              <a:spcAft>
                <a:spcPts val="0"/>
              </a:spcAft>
              <a:buNone/>
            </a:pPr>
            <a:r>
              <a:rPr lang="ko"/>
              <a:t>• 성과는 콘텐츠와 계정 조건으로 직접 확인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ig1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ig1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17 — 사례 카드 2 — 도잇스튜디오: 과정은 보이지만 이유와 CTA는 비어 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국내 사례·개선 토론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실제 공정 화면은 신뢰를 만들지만, 고객 의미와 다음 행동이 없으면 연결이 약해진다.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강점: 유약·세척·가마의 실제 공정</a:t>
            </a:r>
            <a:endParaRPr/>
          </a:p>
          <a:p>
            <a:pPr indent="0" lvl="0" marL="0" rtl="0" algn="l">
              <a:spcBef>
                <a:spcPts val="0"/>
              </a:spcBef>
              <a:spcAft>
                <a:spcPts val="0"/>
              </a:spcAft>
              <a:buNone/>
            </a:pPr>
            <a:r>
              <a:rPr lang="ko"/>
              <a:t>• 훅: “오늘은 시유 하는 날”</a:t>
            </a:r>
            <a:endParaRPr/>
          </a:p>
          <a:p>
            <a:pPr indent="0" lvl="0" marL="0" rtl="0" algn="l">
              <a:spcBef>
                <a:spcPts val="0"/>
              </a:spcBef>
              <a:spcAft>
                <a:spcPts val="0"/>
              </a:spcAft>
              <a:buNone/>
            </a:pPr>
            <a:r>
              <a:rPr lang="ko"/>
              <a:t>• 빠진 것: 품질에 중요한 이유</a:t>
            </a:r>
            <a:endParaRPr/>
          </a:p>
          <a:p>
            <a:pPr indent="0" lvl="0" marL="0" rtl="0" algn="l">
              <a:spcBef>
                <a:spcPts val="0"/>
              </a:spcBef>
              <a:spcAft>
                <a:spcPts val="0"/>
              </a:spcAft>
              <a:buNone/>
            </a:pPr>
            <a:r>
              <a:rPr lang="ko"/>
              <a:t>• 빠진 것: 수업·문의 CTA</a:t>
            </a:r>
            <a:endParaRPr/>
          </a:p>
          <a:p>
            <a:pPr indent="0" lvl="0" marL="0" rtl="0" algn="l">
              <a:spcBef>
                <a:spcPts val="0"/>
              </a:spcBef>
              <a:spcAft>
                <a:spcPts val="0"/>
              </a:spcAft>
              <a:buNone/>
            </a:pPr>
            <a:r>
              <a:rPr lang="ko"/>
              <a:t>• 한계: 품질·예약·매출 성과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‘예약스타트’는 가마 예약 가동 문맥이지 고객 예약 CTA가 아님을 짚는다. “왜 중요한가” 한 줄을 학습자에게 제안하게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과정의 고객 의미 한 문장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원본 강점과 개선 빈칸을 반반 배치한 before/after 카드.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https://www.instagram.com/reel/DY1VFO6JNY7/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17 ‘사례 카드 2 — 도잇스튜디오: 과정은 보이지만 이유와 CTA는 비어 있다’. 16:9 한국어 교육 슬라이드. 한 가지 주장: 실제 공정 화면은 신뢰를 만들지만, 고객 의미와 다음 행동이 없으면 연결이 약해진다. 화면 문구: • 강점: 유약·세척·가마의 실제 공정</a:t>
            </a:r>
            <a:endParaRPr/>
          </a:p>
          <a:p>
            <a:pPr indent="0" lvl="0" marL="0" rtl="0" algn="l">
              <a:spcBef>
                <a:spcPts val="0"/>
              </a:spcBef>
              <a:spcAft>
                <a:spcPts val="0"/>
              </a:spcAft>
              <a:buNone/>
            </a:pPr>
            <a:r>
              <a:rPr lang="ko"/>
              <a:t>• 훅: “오늘은 시유 하는 날”</a:t>
            </a:r>
            <a:endParaRPr/>
          </a:p>
          <a:p>
            <a:pPr indent="0" lvl="0" marL="0" rtl="0" algn="l">
              <a:spcBef>
                <a:spcPts val="0"/>
              </a:spcBef>
              <a:spcAft>
                <a:spcPts val="0"/>
              </a:spcAft>
              <a:buNone/>
            </a:pPr>
            <a:r>
              <a:rPr lang="ko"/>
              <a:t>• 빠진 것: 품질에 중요한 이유</a:t>
            </a:r>
            <a:endParaRPr/>
          </a:p>
          <a:p>
            <a:pPr indent="0" lvl="0" marL="0" rtl="0" algn="l">
              <a:spcBef>
                <a:spcPts val="0"/>
              </a:spcBef>
              <a:spcAft>
                <a:spcPts val="0"/>
              </a:spcAft>
              <a:buNone/>
            </a:pPr>
            <a:r>
              <a:rPr lang="ko"/>
              <a:t>• 빠진 것: 수업·문의 CTA</a:t>
            </a:r>
            <a:endParaRPr/>
          </a:p>
          <a:p>
            <a:pPr indent="0" lvl="0" marL="0" rtl="0" algn="l">
              <a:spcBef>
                <a:spcPts val="0"/>
              </a:spcBef>
              <a:spcAft>
                <a:spcPts val="0"/>
              </a:spcAft>
              <a:buNone/>
            </a:pPr>
            <a:r>
              <a:rPr lang="ko"/>
              <a:t>• 한계: 품질·예약·매출 성과 미검증 시각 구성: 원본 강점과 개선 빈칸을 반반 배치한 before/after 카드. 워크북 연결: 과정의 고객 의미 한 문장. 사실·사례·수치는 출처와 확인 범위를 유지하고 가짜 UI·가짜 성과 이미지를 만들지 않는다.</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ig1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ig1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18 — 주장·근거·경계를 한 묶음으로</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개념·안전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전문적인 한 문장은 무엇을 아는지뿐 아니라 어디까지 말할 수 있는지도 보여준다.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주장: 제가 확인한 것은…</a:t>
            </a:r>
            <a:endParaRPr/>
          </a:p>
          <a:p>
            <a:pPr indent="0" lvl="0" marL="0" rtl="0" algn="l">
              <a:spcBef>
                <a:spcPts val="0"/>
              </a:spcBef>
              <a:spcAft>
                <a:spcPts val="0"/>
              </a:spcAft>
              <a:buNone/>
            </a:pPr>
            <a:r>
              <a:rPr lang="ko"/>
              <a:t>• 근거: 직접 해보니 / 기록을 보니…</a:t>
            </a:r>
            <a:endParaRPr/>
          </a:p>
          <a:p>
            <a:pPr indent="0" lvl="0" marL="0" rtl="0" algn="l">
              <a:spcBef>
                <a:spcPts val="0"/>
              </a:spcBef>
              <a:spcAft>
                <a:spcPts val="0"/>
              </a:spcAft>
              <a:buNone/>
            </a:pPr>
            <a:r>
              <a:rPr lang="ko"/>
              <a:t>• 경계: 개인 경험이며 조건에 따라 다릅니다</a:t>
            </a:r>
            <a:endParaRPr/>
          </a:p>
          <a:p>
            <a:pPr indent="0" lvl="0" marL="0" rtl="0" algn="l">
              <a:spcBef>
                <a:spcPts val="0"/>
              </a:spcBef>
              <a:spcAft>
                <a:spcPts val="0"/>
              </a:spcAft>
              <a:buNone/>
            </a:pPr>
            <a:r>
              <a:rPr lang="ko"/>
              <a:t>• 모르면: [확인 필요]</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AI가 성과·후기·가격·정책을 보태지 못하게 한다. 법률·의료·재무 등 고위험 조언은 자격·개별 상담 경계를 명확히 하도록 안내한다.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근거의 경계 문장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주장-근거-경계 삼단 카드와 빨간 `[확인 필요]` 스탬프.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사람 검수; 공식 조사 문서 fact/interpretation 구분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18 ‘주장·근거·경계를 한 묶음으로’. 16:9 한국어 교육 슬라이드. 한 가지 주장: 전문적인 한 문장은 무엇을 아는지뿐 아니라 어디까지 말할 수 있는지도 보여준다. 화면 문구: • 주장: 제가 확인한 것은…</a:t>
            </a:r>
            <a:endParaRPr/>
          </a:p>
          <a:p>
            <a:pPr indent="0" lvl="0" marL="0" rtl="0" algn="l">
              <a:spcBef>
                <a:spcPts val="0"/>
              </a:spcBef>
              <a:spcAft>
                <a:spcPts val="0"/>
              </a:spcAft>
              <a:buNone/>
            </a:pPr>
            <a:r>
              <a:rPr lang="ko"/>
              <a:t>• 근거: 직접 해보니 / 기록을 보니…</a:t>
            </a:r>
            <a:endParaRPr/>
          </a:p>
          <a:p>
            <a:pPr indent="0" lvl="0" marL="0" rtl="0" algn="l">
              <a:spcBef>
                <a:spcPts val="0"/>
              </a:spcBef>
              <a:spcAft>
                <a:spcPts val="0"/>
              </a:spcAft>
              <a:buNone/>
            </a:pPr>
            <a:r>
              <a:rPr lang="ko"/>
              <a:t>• 경계: 개인 경험이며 조건에 따라 다릅니다</a:t>
            </a:r>
            <a:endParaRPr/>
          </a:p>
          <a:p>
            <a:pPr indent="0" lvl="0" marL="0" rtl="0" algn="l">
              <a:spcBef>
                <a:spcPts val="0"/>
              </a:spcBef>
              <a:spcAft>
                <a:spcPts val="0"/>
              </a:spcAft>
              <a:buNone/>
            </a:pPr>
            <a:r>
              <a:rPr lang="ko"/>
              <a:t>• 모르면: [확인 필요] 시각 구성: 주장-근거-경계 삼단 카드와 빨간 `[확인 필요]` 스탬프. 워크북 연결: 내 근거의 경계 문장 1개. 사실·사례·수치는 출처와 확인 범위를 유지하고 가짜 UI·가짜 성과 이미지를 만들지 않는다.</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ig1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ig1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19 — 사례 카드 3 — 변호사 현창윤: 선택 질문은 선명하고 근거는 보강 대상</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국내 사례·비판적 읽기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고객의 선택 불안을 제목으로 잡을 수 있지만 전문가 주장은 체크리스트·사례·출처로 보강해야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질문: 좋은 변호사 고르는 법</a:t>
            </a:r>
            <a:endParaRPr/>
          </a:p>
          <a:p>
            <a:pPr indent="0" lvl="0" marL="0" rtl="0" algn="l">
              <a:spcBef>
                <a:spcPts val="0"/>
              </a:spcBef>
              <a:spcAft>
                <a:spcPts val="0"/>
              </a:spcAft>
              <a:buNone/>
            </a:pPr>
            <a:r>
              <a:rPr lang="ko"/>
              <a:t>• 장점: 한 질문·큰 자막·몸짓·유머</a:t>
            </a:r>
            <a:endParaRPr/>
          </a:p>
          <a:p>
            <a:pPr indent="0" lvl="0" marL="0" rtl="0" algn="l">
              <a:spcBef>
                <a:spcPts val="0"/>
              </a:spcBef>
              <a:spcAft>
                <a:spcPts val="0"/>
              </a:spcAft>
              <a:buNone/>
            </a:pPr>
            <a:r>
              <a:rPr lang="ko"/>
              <a:t>• 부족: 사건 자료·사례·외부 근거</a:t>
            </a:r>
            <a:endParaRPr/>
          </a:p>
          <a:p>
            <a:pPr indent="0" lvl="0" marL="0" rtl="0" algn="l">
              <a:spcBef>
                <a:spcPts val="0"/>
              </a:spcBef>
              <a:spcAft>
                <a:spcPts val="0"/>
              </a:spcAft>
              <a:buNone/>
            </a:pPr>
            <a:r>
              <a:rPr lang="ko"/>
              <a:t>• CTA: 다른 채널 구독</a:t>
            </a:r>
            <a:endParaRPr/>
          </a:p>
          <a:p>
            <a:pPr indent="0" lvl="0" marL="0" rtl="0" algn="l">
              <a:spcBef>
                <a:spcPts val="0"/>
              </a:spcBef>
              <a:spcAft>
                <a:spcPts val="0"/>
              </a:spcAft>
              <a:buNone/>
            </a:pPr>
            <a:r>
              <a:rPr lang="ko"/>
              <a:t>• 한계: 조언 타당성·수임 성과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계정이 주장한 자격과 조언의 타당성을 이번 조사에서 별도 검증하지 않았음을 말한다. 재미와 신뢰 근거를 같은 것으로 취급하지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주장에 더 필요한 근거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왼쪽 ‘멈추게 하는 요소’, 오른쪽 ‘믿게 하는 추가 요소’ 비교.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https://www.instagram.com/reel/DZcmKpOz7tF/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19 ‘사례 카드 3 — 변호사 현창윤: 선택 질문은 선명하고 근거는 보강 대상’. 16:9 한국어 교육 슬라이드. 한 가지 주장: 고객의 선택 불안을 제목으로 잡을 수 있지만 전문가 주장은 체크리스트·사례·출처로 보강해야 한다. 화면 문구: • 질문: 좋은 변호사 고르는 법</a:t>
            </a:r>
            <a:endParaRPr/>
          </a:p>
          <a:p>
            <a:pPr indent="0" lvl="0" marL="0" rtl="0" algn="l">
              <a:spcBef>
                <a:spcPts val="0"/>
              </a:spcBef>
              <a:spcAft>
                <a:spcPts val="0"/>
              </a:spcAft>
              <a:buNone/>
            </a:pPr>
            <a:r>
              <a:rPr lang="ko"/>
              <a:t>• 장점: 한 질문·큰 자막·몸짓·유머</a:t>
            </a:r>
            <a:endParaRPr/>
          </a:p>
          <a:p>
            <a:pPr indent="0" lvl="0" marL="0" rtl="0" algn="l">
              <a:spcBef>
                <a:spcPts val="0"/>
              </a:spcBef>
              <a:spcAft>
                <a:spcPts val="0"/>
              </a:spcAft>
              <a:buNone/>
            </a:pPr>
            <a:r>
              <a:rPr lang="ko"/>
              <a:t>• 부족: 사건 자료·사례·외부 근거</a:t>
            </a:r>
            <a:endParaRPr/>
          </a:p>
          <a:p>
            <a:pPr indent="0" lvl="0" marL="0" rtl="0" algn="l">
              <a:spcBef>
                <a:spcPts val="0"/>
              </a:spcBef>
              <a:spcAft>
                <a:spcPts val="0"/>
              </a:spcAft>
              <a:buNone/>
            </a:pPr>
            <a:r>
              <a:rPr lang="ko"/>
              <a:t>• CTA: 다른 채널 구독</a:t>
            </a:r>
            <a:endParaRPr/>
          </a:p>
          <a:p>
            <a:pPr indent="0" lvl="0" marL="0" rtl="0" algn="l">
              <a:spcBef>
                <a:spcPts val="0"/>
              </a:spcBef>
              <a:spcAft>
                <a:spcPts val="0"/>
              </a:spcAft>
              <a:buNone/>
            </a:pPr>
            <a:r>
              <a:rPr lang="ko"/>
              <a:t>• 한계: 조언 타당성·수임 성과 미검증 시각 구성: 왼쪽 ‘멈추게 하는 요소’, 오른쪽 ‘믿게 하는 추가 요소’ 비교. 워크북 연결: 내 주장에 더 필요한 근거 1개. 사실·사례·수치는 출처와 확인 범위를 유지하고 가짜 UI·가짜 성과 이미지를 만들지 않는다.</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ig2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ig2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20 — 서비스는 결과보다 ‘미리 경험’하게 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무형 서비스·강의도 실제 과정의 일부를 보여주면 구매 전 불확실성을 줄일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설명하지 말고 한 장면 보여주기</a:t>
            </a:r>
            <a:endParaRPr/>
          </a:p>
          <a:p>
            <a:pPr indent="0" lvl="0" marL="0" rtl="0" algn="l">
              <a:spcBef>
                <a:spcPts val="0"/>
              </a:spcBef>
              <a:spcAft>
                <a:spcPts val="0"/>
              </a:spcAft>
              <a:buNone/>
            </a:pPr>
            <a:r>
              <a:rPr lang="ko"/>
              <a:t>• 과정의 일부</a:t>
            </a:r>
            <a:endParaRPr/>
          </a:p>
          <a:p>
            <a:pPr indent="0" lvl="0" marL="0" rtl="0" algn="l">
              <a:spcBef>
                <a:spcPts val="0"/>
              </a:spcBef>
              <a:spcAft>
                <a:spcPts val="0"/>
              </a:spcAft>
              <a:buNone/>
            </a:pPr>
            <a:r>
              <a:rPr lang="ko"/>
              <a:t>• 고객이 얻게 될 판단 기준</a:t>
            </a:r>
            <a:endParaRPr/>
          </a:p>
          <a:p>
            <a:pPr indent="0" lvl="0" marL="0" rtl="0" algn="l">
              <a:spcBef>
                <a:spcPts val="0"/>
              </a:spcBef>
              <a:spcAft>
                <a:spcPts val="0"/>
              </a:spcAft>
              <a:buNone/>
            </a:pPr>
            <a:r>
              <a:rPr lang="ko"/>
              <a:t>• 전체 결과를 보장하지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포트폴리오를 과장된 전후 효과로 만들지 말고 실제 수업·작업 장면과 범위를 제시한다.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보여줄 수 있는 서비스 샘플 장면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닫힌 서비스 상자가 열리며 ‘과정 샘플’이 보이는 다이어그램.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사례 조사 문서;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20 ‘서비스는 결과보다 ‘미리 경험’하게 한다’. 16:9 한국어 교육 슬라이드. 한 가지 주장: 무형 서비스·강의도 실제 과정의 일부를 보여주면 구매 전 불확실성을 줄일 수 있다. 화면 문구: • 설명하지 말고 한 장면 보여주기</a:t>
            </a:r>
            <a:endParaRPr/>
          </a:p>
          <a:p>
            <a:pPr indent="0" lvl="0" marL="0" rtl="0" algn="l">
              <a:spcBef>
                <a:spcPts val="0"/>
              </a:spcBef>
              <a:spcAft>
                <a:spcPts val="0"/>
              </a:spcAft>
              <a:buNone/>
            </a:pPr>
            <a:r>
              <a:rPr lang="ko"/>
              <a:t>• 과정의 일부</a:t>
            </a:r>
            <a:endParaRPr/>
          </a:p>
          <a:p>
            <a:pPr indent="0" lvl="0" marL="0" rtl="0" algn="l">
              <a:spcBef>
                <a:spcPts val="0"/>
              </a:spcBef>
              <a:spcAft>
                <a:spcPts val="0"/>
              </a:spcAft>
              <a:buNone/>
            </a:pPr>
            <a:r>
              <a:rPr lang="ko"/>
              <a:t>• 고객이 얻게 될 판단 기준</a:t>
            </a:r>
            <a:endParaRPr/>
          </a:p>
          <a:p>
            <a:pPr indent="0" lvl="0" marL="0" rtl="0" algn="l">
              <a:spcBef>
                <a:spcPts val="0"/>
              </a:spcBef>
              <a:spcAft>
                <a:spcPts val="0"/>
              </a:spcAft>
              <a:buNone/>
            </a:pPr>
            <a:r>
              <a:rPr lang="ko"/>
              <a:t>• 전체 결과를 보장하지 않기 시각 구성: 닫힌 서비스 상자가 열리며 ‘과정 샘플’이 보이는 다이어그램. 워크북 연결: 보여줄 수 있는 서비스 샘플 장면 1개. 사실·사례·수치는 출처와 확인 범위를 유지하고 가짜 UI·가짜 성과 이미지를 만들지 않는다.</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ig2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ig2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21 — 사례 카드 4 — 한국민화학교 티솜: 제작 장면이 강좌의 샘플이 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국내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결과물의 실제 제작 장면은 서비스 설명보다 먼저 학습 경험을 보여줄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훅: 붓끝·색·명암의 초근접 과정</a:t>
            </a:r>
            <a:endParaRPr/>
          </a:p>
          <a:p>
            <a:pPr indent="0" lvl="0" marL="0" rtl="0" algn="l">
              <a:spcBef>
                <a:spcPts val="0"/>
              </a:spcBef>
              <a:spcAft>
                <a:spcPts val="0"/>
              </a:spcAft>
              <a:buNone/>
            </a:pPr>
            <a:r>
              <a:rPr lang="ko"/>
              <a:t>• 근거: 부분 작업과 전체 구도 연결</a:t>
            </a:r>
            <a:endParaRPr/>
          </a:p>
          <a:p>
            <a:pPr indent="0" lvl="0" marL="0" rtl="0" algn="l">
              <a:spcBef>
                <a:spcPts val="0"/>
              </a:spcBef>
              <a:spcAft>
                <a:spcPts val="0"/>
              </a:spcAft>
              <a:buNone/>
            </a:pPr>
            <a:r>
              <a:rPr lang="ko"/>
              <a:t>• CTA: 홈페이지 민화강좌</a:t>
            </a:r>
            <a:endParaRPr/>
          </a:p>
          <a:p>
            <a:pPr indent="0" lvl="0" marL="0" rtl="0" algn="l">
              <a:spcBef>
                <a:spcPts val="0"/>
              </a:spcBef>
              <a:spcAft>
                <a:spcPts val="0"/>
              </a:spcAft>
              <a:buNone/>
            </a:pPr>
            <a:r>
              <a:rPr lang="ko"/>
              <a:t>• 개선: 첫 화면에 학습 이득 한 줄</a:t>
            </a:r>
            <a:endParaRPr/>
          </a:p>
          <a:p>
            <a:pPr indent="0" lvl="0" marL="0" rtl="0" algn="l">
              <a:spcBef>
                <a:spcPts val="0"/>
              </a:spcBef>
              <a:spcAft>
                <a:spcPts val="0"/>
              </a:spcAft>
              <a:buNone/>
            </a:pPr>
            <a:r>
              <a:rPr lang="ko"/>
              <a:t>• 한계: 현재 수강 가능·판매 성과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2025 게시물이므로 강의에서 링크를 직접 열기 전 운영 상태를 재확인해야 한다. 콘텐츠 구조만 학습한다.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서비스의 3초 샘플 장면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확대된 붓 장면 → 전체 작품 → 홈페이지 CTA의 3컷 흐름.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https://www.instagram.com/reel/DR_PxsVAnDM/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21 ‘사례 카드 4 — 한국민화학교 티솜: 제작 장면이 강좌의 샘플이 된다’. 16:9 한국어 교육 슬라이드. 한 가지 주장: 결과물의 실제 제작 장면은 서비스 설명보다 먼저 학습 경험을 보여줄 수 있다. 화면 문구: • 훅: 붓끝·색·명암의 초근접 과정</a:t>
            </a:r>
            <a:endParaRPr/>
          </a:p>
          <a:p>
            <a:pPr indent="0" lvl="0" marL="0" rtl="0" algn="l">
              <a:spcBef>
                <a:spcPts val="0"/>
              </a:spcBef>
              <a:spcAft>
                <a:spcPts val="0"/>
              </a:spcAft>
              <a:buNone/>
            </a:pPr>
            <a:r>
              <a:rPr lang="ko"/>
              <a:t>• 근거: 부분 작업과 전체 구도 연결</a:t>
            </a:r>
            <a:endParaRPr/>
          </a:p>
          <a:p>
            <a:pPr indent="0" lvl="0" marL="0" rtl="0" algn="l">
              <a:spcBef>
                <a:spcPts val="0"/>
              </a:spcBef>
              <a:spcAft>
                <a:spcPts val="0"/>
              </a:spcAft>
              <a:buNone/>
            </a:pPr>
            <a:r>
              <a:rPr lang="ko"/>
              <a:t>• CTA: 홈페이지 민화강좌</a:t>
            </a:r>
            <a:endParaRPr/>
          </a:p>
          <a:p>
            <a:pPr indent="0" lvl="0" marL="0" rtl="0" algn="l">
              <a:spcBef>
                <a:spcPts val="0"/>
              </a:spcBef>
              <a:spcAft>
                <a:spcPts val="0"/>
              </a:spcAft>
              <a:buNone/>
            </a:pPr>
            <a:r>
              <a:rPr lang="ko"/>
              <a:t>• 개선: 첫 화면에 학습 이득 한 줄</a:t>
            </a:r>
            <a:endParaRPr/>
          </a:p>
          <a:p>
            <a:pPr indent="0" lvl="0" marL="0" rtl="0" algn="l">
              <a:spcBef>
                <a:spcPts val="0"/>
              </a:spcBef>
              <a:spcAft>
                <a:spcPts val="0"/>
              </a:spcAft>
              <a:buNone/>
            </a:pPr>
            <a:r>
              <a:rPr lang="ko"/>
              <a:t>• 한계: 현재 수강 가능·판매 성과 미검증 시각 구성: 확대된 붓 장면 → 전체 작품 → 홈페이지 CTA의 3컷 흐름. 워크북 연결: 내 서비스의 3초 샘플 장면 1개. 사실·사례·수치는 출처와 확인 범위를 유지하고 가짜 UI·가짜 성과 이미지를 만들지 않는다.</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ig2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ig2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22 — 블로그 골격을 Instagram 한 묶음으로</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변환 시범</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블로그의 질문·답·근거·주의·CTA를 버리지 않고 화면별 역할에 맞게 줄인다.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질문 → 표지·첫 문장</a:t>
            </a:r>
            <a:endParaRPr/>
          </a:p>
          <a:p>
            <a:pPr indent="0" lvl="0" marL="0" rtl="0" algn="l">
              <a:spcBef>
                <a:spcPts val="0"/>
              </a:spcBef>
              <a:spcAft>
                <a:spcPts val="0"/>
              </a:spcAft>
              <a:buNone/>
            </a:pPr>
            <a:r>
              <a:rPr lang="ko"/>
              <a:t>• 한 문장 답 → 핵심 화면</a:t>
            </a:r>
            <a:endParaRPr/>
          </a:p>
          <a:p>
            <a:pPr indent="0" lvl="0" marL="0" rtl="0" algn="l">
              <a:spcBef>
                <a:spcPts val="0"/>
              </a:spcBef>
              <a:spcAft>
                <a:spcPts val="0"/>
              </a:spcAft>
              <a:buNone/>
            </a:pPr>
            <a:r>
              <a:rPr lang="ko"/>
              <a:t>• 직접 근거 → 사진·짧은 영상</a:t>
            </a:r>
            <a:endParaRPr/>
          </a:p>
          <a:p>
            <a:pPr indent="0" lvl="0" marL="0" rtl="0" algn="l">
              <a:spcBef>
                <a:spcPts val="0"/>
              </a:spcBef>
              <a:spcAft>
                <a:spcPts val="0"/>
              </a:spcAft>
              <a:buNone/>
            </a:pPr>
            <a:r>
              <a:rPr lang="ko"/>
              <a:t>• 주의점 → 신뢰 카드</a:t>
            </a:r>
            <a:endParaRPr/>
          </a:p>
          <a:p>
            <a:pPr indent="0" lvl="0" marL="0" rtl="0" algn="l">
              <a:spcBef>
                <a:spcPts val="0"/>
              </a:spcBef>
              <a:spcAft>
                <a:spcPts val="0"/>
              </a:spcAft>
              <a:buNone/>
            </a:pPr>
            <a:r>
              <a:rPr lang="ko"/>
              <a:t>• CTA → 한 가지 행동</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예시 질문 “처음 상담 전에 무엇을 준비하나요?”를 사용해 5개 요소로 시범 변환한다. 블로그 문단을 작은 글자로 복사하지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블로그 골격 5요소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긴 블로그 골격이 5장의 모바일 카드로 분해되는 모션형 도식.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실습안의 공통 원재료·캐러셀 변환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22 ‘블로그 골격을 Instagram 한 묶음으로’. 16:9 한국어 교육 슬라이드. 한 가지 주장: 블로그의 질문·답·근거·주의·CTA를 버리지 않고 화면별 역할에 맞게 줄인다. 화면 문구: • 질문 → 표지·첫 문장</a:t>
            </a:r>
            <a:endParaRPr/>
          </a:p>
          <a:p>
            <a:pPr indent="0" lvl="0" marL="0" rtl="0" algn="l">
              <a:spcBef>
                <a:spcPts val="0"/>
              </a:spcBef>
              <a:spcAft>
                <a:spcPts val="0"/>
              </a:spcAft>
              <a:buNone/>
            </a:pPr>
            <a:r>
              <a:rPr lang="ko"/>
              <a:t>• 한 문장 답 → 핵심 화면</a:t>
            </a:r>
            <a:endParaRPr/>
          </a:p>
          <a:p>
            <a:pPr indent="0" lvl="0" marL="0" rtl="0" algn="l">
              <a:spcBef>
                <a:spcPts val="0"/>
              </a:spcBef>
              <a:spcAft>
                <a:spcPts val="0"/>
              </a:spcAft>
              <a:buNone/>
            </a:pPr>
            <a:r>
              <a:rPr lang="ko"/>
              <a:t>• 직접 근거 → 사진·짧은 영상</a:t>
            </a:r>
            <a:endParaRPr/>
          </a:p>
          <a:p>
            <a:pPr indent="0" lvl="0" marL="0" rtl="0" algn="l">
              <a:spcBef>
                <a:spcPts val="0"/>
              </a:spcBef>
              <a:spcAft>
                <a:spcPts val="0"/>
              </a:spcAft>
              <a:buNone/>
            </a:pPr>
            <a:r>
              <a:rPr lang="ko"/>
              <a:t>• 주의점 → 신뢰 카드</a:t>
            </a:r>
            <a:endParaRPr/>
          </a:p>
          <a:p>
            <a:pPr indent="0" lvl="0" marL="0" rtl="0" algn="l">
              <a:spcBef>
                <a:spcPts val="0"/>
              </a:spcBef>
              <a:spcAft>
                <a:spcPts val="0"/>
              </a:spcAft>
              <a:buNone/>
            </a:pPr>
            <a:r>
              <a:rPr lang="ko"/>
              <a:t>• CTA → 한 가지 행동 시각 구성: 긴 블로그 골격이 5장의 모바일 카드로 분해되는 모션형 도식. 워크북 연결: 내 블로그 골격 5요소 표시. 사실·사례·수치는 출처와 확인 범위를 유지하고 가짜 UI·가짜 성과 이미지를 만들지 않는다.</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ig2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ig2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23 — 캐러셀의 대체 텍스트와 전체 캡션은 다른 일</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숨은 기능·접근성</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이미지별 대체 텍스트는 각 이미지의 의미를 설명하고, 전체 캡션은 게시물 전체 맥락·근거·CTA를 전달한다.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이미지 1 대체 텍스트: 표지 질문과 핵심 시각</a:t>
            </a:r>
            <a:endParaRPr/>
          </a:p>
          <a:p>
            <a:pPr indent="0" lvl="0" marL="0" rtl="0" algn="l">
              <a:spcBef>
                <a:spcPts val="0"/>
              </a:spcBef>
              <a:spcAft>
                <a:spcPts val="0"/>
              </a:spcAft>
              <a:buNone/>
            </a:pPr>
            <a:r>
              <a:rPr lang="ko"/>
              <a:t>• 이미지 2 대체 텍스트: 그 이미지의 과정·정보</a:t>
            </a:r>
            <a:endParaRPr/>
          </a:p>
          <a:p>
            <a:pPr indent="0" lvl="0" marL="0" rtl="0" algn="l">
              <a:spcBef>
                <a:spcPts val="0"/>
              </a:spcBef>
              <a:spcAft>
                <a:spcPts val="0"/>
              </a:spcAft>
              <a:buNone/>
            </a:pPr>
            <a:r>
              <a:rPr lang="ko"/>
              <a:t>• 전체 캡션: 맥락·요점·근거·CTA</a:t>
            </a:r>
            <a:endParaRPr/>
          </a:p>
          <a:p>
            <a:pPr indent="0" lvl="0" marL="0" rtl="0" algn="l">
              <a:spcBef>
                <a:spcPts val="0"/>
              </a:spcBef>
              <a:spcAft>
                <a:spcPts val="0"/>
              </a:spcAft>
              <a:buNone/>
            </a:pPr>
            <a:r>
              <a:rPr lang="ko"/>
              <a:t>• 이미지 속 핵심 정보는 본문에도 적기</a:t>
            </a:r>
            <a:endParaRPr/>
          </a:p>
          <a:p>
            <a:pPr indent="0" lvl="0" marL="0" rtl="0" algn="l">
              <a:spcBef>
                <a:spcPts val="0"/>
              </a:spcBef>
              <a:spcAft>
                <a:spcPts val="0"/>
              </a:spcAft>
              <a:buNone/>
            </a:pPr>
            <a:r>
              <a:rPr lang="ko"/>
              <a:t>• 장식 이미지는 짧게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자동 생성 대체 텍스트에만 의존하지 않고 게시 전/편집에서 대체 텍스트 입력 경로를 라이브로 보여준다. 캐러셀 각 이미지의 대체 텍스트를 따로 쓰되 모든 캡션을 복제하지 않는다. 메뉴는 앱 버전에 따라 다를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`이미지별 alt ≠ 전체 caption` 기록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캐러셀 3장 아래 각각 alt 칸, 전체 아래 caption 한 칸. 둘을 색으로 구분.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https://help.instagram.com/503708446705527 ; https://help.instagram.com/2720958398006062</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23 ‘캐러셀의 대체 텍스트와 전체 캡션은 다른 일’. 16:9 한국어 교육 슬라이드. 한 가지 주장: 이미지별 대체 텍스트는 각 이미지의 의미를 설명하고, 전체 캡션은 게시물 전체 맥락·근거·CTA를 전달한다. 화면 문구: • 이미지 1 대체 텍스트: 표지 질문과 핵심 시각</a:t>
            </a:r>
            <a:endParaRPr/>
          </a:p>
          <a:p>
            <a:pPr indent="0" lvl="0" marL="0" rtl="0" algn="l">
              <a:spcBef>
                <a:spcPts val="0"/>
              </a:spcBef>
              <a:spcAft>
                <a:spcPts val="0"/>
              </a:spcAft>
              <a:buNone/>
            </a:pPr>
            <a:r>
              <a:rPr lang="ko"/>
              <a:t>• 이미지 2 대체 텍스트: 그 이미지의 과정·정보</a:t>
            </a:r>
            <a:endParaRPr/>
          </a:p>
          <a:p>
            <a:pPr indent="0" lvl="0" marL="0" rtl="0" algn="l">
              <a:spcBef>
                <a:spcPts val="0"/>
              </a:spcBef>
              <a:spcAft>
                <a:spcPts val="0"/>
              </a:spcAft>
              <a:buNone/>
            </a:pPr>
            <a:r>
              <a:rPr lang="ko"/>
              <a:t>• 전체 캡션: 맥락·요점·근거·CTA</a:t>
            </a:r>
            <a:endParaRPr/>
          </a:p>
          <a:p>
            <a:pPr indent="0" lvl="0" marL="0" rtl="0" algn="l">
              <a:spcBef>
                <a:spcPts val="0"/>
              </a:spcBef>
              <a:spcAft>
                <a:spcPts val="0"/>
              </a:spcAft>
              <a:buNone/>
            </a:pPr>
            <a:r>
              <a:rPr lang="ko"/>
              <a:t>• 이미지 속 핵심 정보는 본문에도 적기</a:t>
            </a:r>
            <a:endParaRPr/>
          </a:p>
          <a:p>
            <a:pPr indent="0" lvl="0" marL="0" rtl="0" algn="l">
              <a:spcBef>
                <a:spcPts val="0"/>
              </a:spcBef>
              <a:spcAft>
                <a:spcPts val="0"/>
              </a:spcAft>
              <a:buNone/>
            </a:pPr>
            <a:r>
              <a:rPr lang="ko"/>
              <a:t>• 장식 이미지는 짧게 시각 구성: 캐러셀 3장 아래 각각 alt 칸, 전체 아래 caption 한 칸. 둘을 색으로 구분. 워크북 연결: 숨은 기능 지도에 `이미지별 alt ≠ 전체 caption` 기록. 사실·사례·수치는 출처와 확인 범위를 유지하고 가짜 UI·가짜 성과 이미지를 만들지 않는다.</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ig2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ig2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24 — 실습 — 나의 전문성 카드 만들기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개인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게시물보다 먼저 질문·답·근거·경계·공개 가능 장면을 한 장에 확정한다.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실제 질문</a:t>
            </a:r>
            <a:endParaRPr/>
          </a:p>
          <a:p>
            <a:pPr indent="0" lvl="0" marL="0" rtl="0" algn="l">
              <a:spcBef>
                <a:spcPts val="0"/>
              </a:spcBef>
              <a:spcAft>
                <a:spcPts val="0"/>
              </a:spcAft>
              <a:buNone/>
            </a:pPr>
            <a:r>
              <a:rPr lang="ko"/>
              <a:t>• 한 문장 답</a:t>
            </a:r>
            <a:endParaRPr/>
          </a:p>
          <a:p>
            <a:pPr indent="0" lvl="0" marL="0" rtl="0" algn="l">
              <a:spcBef>
                <a:spcPts val="0"/>
              </a:spcBef>
              <a:spcAft>
                <a:spcPts val="0"/>
              </a:spcAft>
              <a:buNone/>
            </a:pPr>
            <a:r>
              <a:rPr lang="ko"/>
              <a:t>• 직접 경험·확인 근거</a:t>
            </a:r>
            <a:endParaRPr/>
          </a:p>
          <a:p>
            <a:pPr indent="0" lvl="0" marL="0" rtl="0" algn="l">
              <a:spcBef>
                <a:spcPts val="0"/>
              </a:spcBef>
              <a:spcAft>
                <a:spcPts val="0"/>
              </a:spcAft>
              <a:buNone/>
            </a:pPr>
            <a:r>
              <a:rPr lang="ko"/>
              <a:t>• 보여줄 장면</a:t>
            </a:r>
            <a:endParaRPr/>
          </a:p>
          <a:p>
            <a:pPr indent="0" lvl="0" marL="0" rtl="0" algn="l">
              <a:spcBef>
                <a:spcPts val="0"/>
              </a:spcBef>
              <a:spcAft>
                <a:spcPts val="0"/>
              </a:spcAft>
              <a:buNone/>
            </a:pPr>
            <a:r>
              <a:rPr lang="ko"/>
              <a:t>• 말하지 않을 것 / [확인 필요]</a:t>
            </a:r>
            <a:endParaRPr/>
          </a:p>
          <a:p>
            <a:pPr indent="0" lvl="0" marL="0" rtl="0" algn="l">
              <a:spcBef>
                <a:spcPts val="0"/>
              </a:spcBef>
              <a:spcAft>
                <a:spcPts val="0"/>
              </a:spcAft>
              <a:buNone/>
            </a:pPr>
            <a:r>
              <a:rPr lang="ko"/>
              <a:t>• 우선 행동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6칸을 전날 자료로 채우게 한다. AI는 문장을 짧게 만드는 데만 사용 가능하다. 고객 이름·전화번호·예약번호·내부 자료를 제거한다.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전문성 카드 1장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작성용 6칸 카드. 화면에는 빈 칸과 짧은 예시만 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최소 실습 카드·검수표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24 ‘실습 — 나의 전문성 카드 만들기’. 16:9 한국어 교육 슬라이드. 한 가지 주장: 게시물보다 먼저 질문·답·근거·경계·공개 가능 장면을 한 장에 확정한다. 화면 문구: • 실제 질문</a:t>
            </a:r>
            <a:endParaRPr/>
          </a:p>
          <a:p>
            <a:pPr indent="0" lvl="0" marL="0" rtl="0" algn="l">
              <a:spcBef>
                <a:spcPts val="0"/>
              </a:spcBef>
              <a:spcAft>
                <a:spcPts val="0"/>
              </a:spcAft>
              <a:buNone/>
            </a:pPr>
            <a:r>
              <a:rPr lang="ko"/>
              <a:t>• 한 문장 답</a:t>
            </a:r>
            <a:endParaRPr/>
          </a:p>
          <a:p>
            <a:pPr indent="0" lvl="0" marL="0" rtl="0" algn="l">
              <a:spcBef>
                <a:spcPts val="0"/>
              </a:spcBef>
              <a:spcAft>
                <a:spcPts val="0"/>
              </a:spcAft>
              <a:buNone/>
            </a:pPr>
            <a:r>
              <a:rPr lang="ko"/>
              <a:t>• 직접 경험·확인 근거</a:t>
            </a:r>
            <a:endParaRPr/>
          </a:p>
          <a:p>
            <a:pPr indent="0" lvl="0" marL="0" rtl="0" algn="l">
              <a:spcBef>
                <a:spcPts val="0"/>
              </a:spcBef>
              <a:spcAft>
                <a:spcPts val="0"/>
              </a:spcAft>
              <a:buNone/>
            </a:pPr>
            <a:r>
              <a:rPr lang="ko"/>
              <a:t>• 보여줄 장면</a:t>
            </a:r>
            <a:endParaRPr/>
          </a:p>
          <a:p>
            <a:pPr indent="0" lvl="0" marL="0" rtl="0" algn="l">
              <a:spcBef>
                <a:spcPts val="0"/>
              </a:spcBef>
              <a:spcAft>
                <a:spcPts val="0"/>
              </a:spcAft>
              <a:buNone/>
            </a:pPr>
            <a:r>
              <a:rPr lang="ko"/>
              <a:t>• 말하지 않을 것 / [확인 필요]</a:t>
            </a:r>
            <a:endParaRPr/>
          </a:p>
          <a:p>
            <a:pPr indent="0" lvl="0" marL="0" rtl="0" algn="l">
              <a:spcBef>
                <a:spcPts val="0"/>
              </a:spcBef>
              <a:spcAft>
                <a:spcPts val="0"/>
              </a:spcAft>
              <a:buNone/>
            </a:pPr>
            <a:r>
              <a:rPr lang="ko"/>
              <a:t>• 우선 행동 1개 시각 구성: 작성용 6칸 카드. 화면에는 빈 칸과 짧은 예시만 제시. 워크북 연결: 전문성 카드 1장. 사실·사례·수치는 출처와 확인 범위를 유지하고 가짜 UI·가짜 성과 이미지를 만들지 않는다.</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ig2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ig2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25 — 전문성 체크 — “이 말은 내가 증명할 수 있는가?”</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전문성 · 구간 리뷰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근거 없는 멋진 문장보다 확인 가능한 평범한 문장이 낫다.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실제 질문인가?</a:t>
            </a:r>
            <a:endParaRPr/>
          </a:p>
          <a:p>
            <a:pPr indent="0" lvl="0" marL="0" rtl="0" algn="l">
              <a:spcBef>
                <a:spcPts val="0"/>
              </a:spcBef>
              <a:spcAft>
                <a:spcPts val="0"/>
              </a:spcAft>
              <a:buNone/>
            </a:pPr>
            <a:r>
              <a:rPr lang="ko"/>
              <a:t>• 직접 경험·확인 사실인가?</a:t>
            </a:r>
            <a:endParaRPr/>
          </a:p>
          <a:p>
            <a:pPr indent="0" lvl="0" marL="0" rtl="0" algn="l">
              <a:spcBef>
                <a:spcPts val="0"/>
              </a:spcBef>
              <a:spcAft>
                <a:spcPts val="0"/>
              </a:spcAft>
              <a:buNone/>
            </a:pPr>
            <a:r>
              <a:rPr lang="ko"/>
              <a:t>• 공개해도 되는가?</a:t>
            </a:r>
            <a:endParaRPr/>
          </a:p>
          <a:p>
            <a:pPr indent="0" lvl="0" marL="0" rtl="0" algn="l">
              <a:spcBef>
                <a:spcPts val="0"/>
              </a:spcBef>
              <a:spcAft>
                <a:spcPts val="0"/>
              </a:spcAft>
              <a:buNone/>
            </a:pPr>
            <a:r>
              <a:rPr lang="ko"/>
              <a:t>• 과장·보장 표현이 없는가?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네 질문에 하나라도 ‘아니오’면 표시하고 다음 구간에서 쓰지 않게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전문성 카드 1차 검수 ---</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네 칸 신호등 체크.</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사람 검수 7문항</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25 ‘전문성 체크 — “이 말은 내가 증명할 수 있는가?”’. 16:9 한국어 교육 슬라이드. 한 가지 주장: 근거 없는 멋진 문장보다 확인 가능한 평범한 문장이 낫다. 화면 문구: • 실제 질문인가?</a:t>
            </a:r>
            <a:endParaRPr/>
          </a:p>
          <a:p>
            <a:pPr indent="0" lvl="0" marL="0" rtl="0" algn="l">
              <a:spcBef>
                <a:spcPts val="0"/>
              </a:spcBef>
              <a:spcAft>
                <a:spcPts val="0"/>
              </a:spcAft>
              <a:buNone/>
            </a:pPr>
            <a:r>
              <a:rPr lang="ko"/>
              <a:t>• 직접 경험·확인 사실인가?</a:t>
            </a:r>
            <a:endParaRPr/>
          </a:p>
          <a:p>
            <a:pPr indent="0" lvl="0" marL="0" rtl="0" algn="l">
              <a:spcBef>
                <a:spcPts val="0"/>
              </a:spcBef>
              <a:spcAft>
                <a:spcPts val="0"/>
              </a:spcAft>
              <a:buNone/>
            </a:pPr>
            <a:r>
              <a:rPr lang="ko"/>
              <a:t>• 공개해도 되는가?</a:t>
            </a:r>
            <a:endParaRPr/>
          </a:p>
          <a:p>
            <a:pPr indent="0" lvl="0" marL="0" rtl="0" algn="l">
              <a:spcBef>
                <a:spcPts val="0"/>
              </a:spcBef>
              <a:spcAft>
                <a:spcPts val="0"/>
              </a:spcAft>
              <a:buNone/>
            </a:pPr>
            <a:r>
              <a:rPr lang="ko"/>
              <a:t>• 과장·보장 표현이 없는가? 시각 구성: 네 칸 신호등 체크. 워크북 연결: 전문성 카드 1차 검수 ---. 사실·사례·수치는 출처와 확인 범위를 유지하고 가짜 UI·가짜 성과 이미지를 만들지 않는다.</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ig2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ig2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26 — 2부 발견성 — 검색되는 단서와 추천될 자격</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구간 전환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발견성은 비밀 해시태그가 아니라 명확한 고객 언어·추천 자격·원본성의 조합이다.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 언어</a:t>
            </a:r>
            <a:endParaRPr/>
          </a:p>
          <a:p>
            <a:pPr indent="0" lvl="0" marL="0" rtl="0" algn="l">
              <a:spcBef>
                <a:spcPts val="0"/>
              </a:spcBef>
              <a:spcAft>
                <a:spcPts val="0"/>
              </a:spcAft>
              <a:buNone/>
            </a:pPr>
            <a:r>
              <a:rPr lang="ko"/>
              <a:t>• 검색 가능한 정보</a:t>
            </a:r>
            <a:endParaRPr/>
          </a:p>
          <a:p>
            <a:pPr indent="0" lvl="0" marL="0" rtl="0" algn="l">
              <a:spcBef>
                <a:spcPts val="0"/>
              </a:spcBef>
              <a:spcAft>
                <a:spcPts val="0"/>
              </a:spcAft>
              <a:buNone/>
            </a:pPr>
            <a:r>
              <a:rPr lang="ko"/>
              <a:t>• 추천 자격</a:t>
            </a:r>
            <a:endParaRPr/>
          </a:p>
          <a:p>
            <a:pPr indent="0" lvl="0" marL="0" rtl="0" algn="l">
              <a:spcBef>
                <a:spcPts val="0"/>
              </a:spcBef>
              <a:spcAft>
                <a:spcPts val="0"/>
              </a:spcAft>
              <a:buNone/>
            </a:pPr>
            <a:r>
              <a:rPr lang="ko"/>
              <a:t>• 원본 근거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“알고리즘 해킹”을 약속하지 않는다. 추천 자격이 있어도 노출은 보장되지 않는다고 먼저 선을 긋는다.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돋보기 안에 네 단서가 들어간 구성.</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Instagram Help Center Recommendation eligibility; 공식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26 ‘2부 발견성 — 검색되는 단서와 추천될 자격’. 16:9 한국어 교육 슬라이드. 한 가지 주장: 발견성은 비밀 해시태그가 아니라 명확한 고객 언어·추천 자격·원본성의 조합이다. 화면 문구: • 고객 언어</a:t>
            </a:r>
            <a:endParaRPr/>
          </a:p>
          <a:p>
            <a:pPr indent="0" lvl="0" marL="0" rtl="0" algn="l">
              <a:spcBef>
                <a:spcPts val="0"/>
              </a:spcBef>
              <a:spcAft>
                <a:spcPts val="0"/>
              </a:spcAft>
              <a:buNone/>
            </a:pPr>
            <a:r>
              <a:rPr lang="ko"/>
              <a:t>• 검색 가능한 정보</a:t>
            </a:r>
            <a:endParaRPr/>
          </a:p>
          <a:p>
            <a:pPr indent="0" lvl="0" marL="0" rtl="0" algn="l">
              <a:spcBef>
                <a:spcPts val="0"/>
              </a:spcBef>
              <a:spcAft>
                <a:spcPts val="0"/>
              </a:spcAft>
              <a:buNone/>
            </a:pPr>
            <a:r>
              <a:rPr lang="ko"/>
              <a:t>• 추천 자격</a:t>
            </a:r>
            <a:endParaRPr/>
          </a:p>
          <a:p>
            <a:pPr indent="0" lvl="0" marL="0" rtl="0" algn="l">
              <a:spcBef>
                <a:spcPts val="0"/>
              </a:spcBef>
              <a:spcAft>
                <a:spcPts val="0"/>
              </a:spcAft>
              <a:buNone/>
            </a:pPr>
            <a:r>
              <a:rPr lang="ko"/>
              <a:t>• 원본 근거 시각 구성: 돋보기 안에 네 단서가 들어간 구성. 워크북 연결: 없음. 사실·사례·수치는 출처와 확인 범위를 유지하고 가짜 UI·가짜 성과 이미지를 만들지 않는다.</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ig2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ig2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27 — Instagram 검색은 우연만으로 결정되지 않는다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공식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① 검색창에 입력한 텍스트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① 검색창에 입력한 텍스트</a:t>
            </a:r>
            <a:endParaRPr/>
          </a:p>
          <a:p>
            <a:pPr indent="0" lvl="0" marL="0" rtl="0" algn="l">
              <a:spcBef>
                <a:spcPts val="0"/>
              </a:spcBef>
              <a:spcAft>
                <a:spcPts val="0"/>
              </a:spcAft>
              <a:buNone/>
            </a:pPr>
            <a:r>
              <a:rPr lang="ko"/>
              <a:t>• ② 사용자의 활동과 과거 상호작용</a:t>
            </a:r>
            <a:endParaRPr/>
          </a:p>
          <a:p>
            <a:pPr indent="0" lvl="0" marL="0" rtl="0" algn="l">
              <a:spcBef>
                <a:spcPts val="0"/>
              </a:spcBef>
              <a:spcAft>
                <a:spcPts val="0"/>
              </a:spcAft>
              <a:buNone/>
            </a:pPr>
            <a:r>
              <a:rPr lang="ko"/>
              <a:t>• ③ 검색 결과의 정보와 인기 신호</a:t>
            </a:r>
            <a:endParaRPr/>
          </a:p>
          <a:p>
            <a:pPr indent="0" lvl="0" marL="0" rtl="0" algn="l">
              <a:spcBef>
                <a:spcPts val="0"/>
              </a:spcBef>
              <a:spcAft>
                <a:spcPts val="0"/>
              </a:spcAft>
              <a:buNone/>
            </a:pPr>
            <a:r>
              <a:rPr lang="ko"/>
              <a:t>• 검색 결과는 사람·지역·상황에 따라 달라진다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Instagram이 공개한 검색 설명의 세 축을 수업용으로 단순화한다. 상위 노출 공식이 아니며 결과가 모든 사용자에게 같지 않다고 말한다.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27 ‘Instagram 검색은 우연만으로 결정되지 않는다’. 16:9 한국어 교육 슬라이드. 한 가지 주장: ① 검색창에 입력한 텍스트 화면 문구: • ① 검색창에 입력한 텍스트</a:t>
            </a:r>
            <a:endParaRPr/>
          </a:p>
          <a:p>
            <a:pPr indent="0" lvl="0" marL="0" rtl="0" algn="l">
              <a:spcBef>
                <a:spcPts val="0"/>
              </a:spcBef>
              <a:spcAft>
                <a:spcPts val="0"/>
              </a:spcAft>
              <a:buNone/>
            </a:pPr>
            <a:r>
              <a:rPr lang="ko"/>
              <a:t>• ② 사용자의 활동과 과거 상호작용</a:t>
            </a:r>
            <a:endParaRPr/>
          </a:p>
          <a:p>
            <a:pPr indent="0" lvl="0" marL="0" rtl="0" algn="l">
              <a:spcBef>
                <a:spcPts val="0"/>
              </a:spcBef>
              <a:spcAft>
                <a:spcPts val="0"/>
              </a:spcAft>
              <a:buNone/>
            </a:pPr>
            <a:r>
              <a:rPr lang="ko"/>
              <a:t>• ③ 검색 결과의 정보와 인기 신호</a:t>
            </a:r>
            <a:endParaRPr/>
          </a:p>
          <a:p>
            <a:pPr indent="0" lvl="0" marL="0" rtl="0" algn="l">
              <a:spcBef>
                <a:spcPts val="0"/>
              </a:spcBef>
              <a:spcAft>
                <a:spcPts val="0"/>
              </a:spcAft>
              <a:buNone/>
            </a:pPr>
            <a:r>
              <a:rPr lang="ko"/>
              <a:t>• 검색 결과는 사람·지역·상황에 따라 달라진다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ig2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8" name="Google Shape;508;ig2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28 — 검색 신호 1 — 입력한 텍스트와의 일치</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공식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사용자 이름 · 프로필 이름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사용자 이름 · 프로필 이름</a:t>
            </a:r>
            <a:endParaRPr/>
          </a:p>
          <a:p>
            <a:pPr indent="0" lvl="0" marL="0" rtl="0" algn="l">
              <a:spcBef>
                <a:spcPts val="0"/>
              </a:spcBef>
              <a:spcAft>
                <a:spcPts val="0"/>
              </a:spcAft>
              <a:buNone/>
            </a:pPr>
            <a:r>
              <a:rPr lang="ko"/>
              <a:t>• 자기소개 · 게시물 캡션</a:t>
            </a:r>
            <a:endParaRPr/>
          </a:p>
          <a:p>
            <a:pPr indent="0" lvl="0" marL="0" rtl="0" algn="l">
              <a:spcBef>
                <a:spcPts val="0"/>
              </a:spcBef>
              <a:spcAft>
                <a:spcPts val="0"/>
              </a:spcAft>
              <a:buNone/>
            </a:pPr>
            <a:r>
              <a:rPr lang="ko"/>
              <a:t>• 해시태그 · 장소</a:t>
            </a:r>
            <a:endParaRPr/>
          </a:p>
          <a:p>
            <a:pPr indent="0" lvl="0" marL="0" rtl="0" algn="l">
              <a:spcBef>
                <a:spcPts val="0"/>
              </a:spcBef>
              <a:spcAft>
                <a:spcPts val="0"/>
              </a:spcAft>
              <a:buNone/>
            </a:pPr>
            <a:r>
              <a:rPr lang="ko"/>
              <a:t>• 고객이 실제 쓰는 말을 자연스럽게 사용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검색창에 입력한 텍스트는 중요한 요소다. Instagram은 관련 사용자 이름·자기소개·캡션·해시태그·장소 등을 표시하려고 한다. 키워드 반복 횟수나 첫 줄 가중치는 공개되지 않았다.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28 ‘검색 신호 1 — 입력한 텍스트와의 일치’. 16:9 한국어 교육 슬라이드. 한 가지 주장: 사용자 이름 · 프로필 이름 화면 문구: • 사용자 이름 · 프로필 이름</a:t>
            </a:r>
            <a:endParaRPr/>
          </a:p>
          <a:p>
            <a:pPr indent="0" lvl="0" marL="0" rtl="0" algn="l">
              <a:spcBef>
                <a:spcPts val="0"/>
              </a:spcBef>
              <a:spcAft>
                <a:spcPts val="0"/>
              </a:spcAft>
              <a:buNone/>
            </a:pPr>
            <a:r>
              <a:rPr lang="ko"/>
              <a:t>• 자기소개 · 게시물 캡션</a:t>
            </a:r>
            <a:endParaRPr/>
          </a:p>
          <a:p>
            <a:pPr indent="0" lvl="0" marL="0" rtl="0" algn="l">
              <a:spcBef>
                <a:spcPts val="0"/>
              </a:spcBef>
              <a:spcAft>
                <a:spcPts val="0"/>
              </a:spcAft>
              <a:buNone/>
            </a:pPr>
            <a:r>
              <a:rPr lang="ko"/>
              <a:t>• 해시태그 · 장소</a:t>
            </a:r>
            <a:endParaRPr/>
          </a:p>
          <a:p>
            <a:pPr indent="0" lvl="0" marL="0" rtl="0" algn="l">
              <a:spcBef>
                <a:spcPts val="0"/>
              </a:spcBef>
              <a:spcAft>
                <a:spcPts val="0"/>
              </a:spcAft>
              <a:buNone/>
            </a:pPr>
            <a:r>
              <a:rPr lang="ko"/>
              <a:t>• 고객이 실제 쓰는 말을 자연스럽게 사용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ig2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ig2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29 — 검색 신호 2 — 사용자의 활동</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공식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팔로우하는 계정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팔로우하는 계정</a:t>
            </a:r>
            <a:endParaRPr/>
          </a:p>
          <a:p>
            <a:pPr indent="0" lvl="0" marL="0" rtl="0" algn="l">
              <a:spcBef>
                <a:spcPts val="0"/>
              </a:spcBef>
              <a:spcAft>
                <a:spcPts val="0"/>
              </a:spcAft>
              <a:buNone/>
            </a:pPr>
            <a:r>
              <a:rPr lang="ko"/>
              <a:t>• 조회한 게시물</a:t>
            </a:r>
            <a:endParaRPr/>
          </a:p>
          <a:p>
            <a:pPr indent="0" lvl="0" marL="0" rtl="0" algn="l">
              <a:spcBef>
                <a:spcPts val="0"/>
              </a:spcBef>
              <a:spcAft>
                <a:spcPts val="0"/>
              </a:spcAft>
              <a:buNone/>
            </a:pPr>
            <a:r>
              <a:rPr lang="ko"/>
              <a:t>• 과거 계정과의 상호작용</a:t>
            </a:r>
            <a:endParaRPr/>
          </a:p>
          <a:p>
            <a:pPr indent="0" lvl="0" marL="0" rtl="0" algn="l">
              <a:spcBef>
                <a:spcPts val="0"/>
              </a:spcBef>
              <a:spcAft>
                <a:spcPts val="0"/>
              </a:spcAft>
              <a:buNone/>
            </a:pPr>
            <a:r>
              <a:rPr lang="ko"/>
              <a:t>• 자주 방문한 계정·해시태그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일반적으로 사용자가 팔로우하거나 방문하는 계정 및 해시태그는 그렇지 않은 것보다 더 높게 보일 수 있다. 개인화 신호이므로 강사 화면과 교육생 화면이 다를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29 ‘검색 신호 2 — 사용자의 활동’. 16:9 한국어 교육 슬라이드. 한 가지 주장: 팔로우하는 계정 화면 문구: • 팔로우하는 계정</a:t>
            </a:r>
            <a:endParaRPr/>
          </a:p>
          <a:p>
            <a:pPr indent="0" lvl="0" marL="0" rtl="0" algn="l">
              <a:spcBef>
                <a:spcPts val="0"/>
              </a:spcBef>
              <a:spcAft>
                <a:spcPts val="0"/>
              </a:spcAft>
              <a:buNone/>
            </a:pPr>
            <a:r>
              <a:rPr lang="ko"/>
              <a:t>• 조회한 게시물</a:t>
            </a:r>
            <a:endParaRPr/>
          </a:p>
          <a:p>
            <a:pPr indent="0" lvl="0" marL="0" rtl="0" algn="l">
              <a:spcBef>
                <a:spcPts val="0"/>
              </a:spcBef>
              <a:spcAft>
                <a:spcPts val="0"/>
              </a:spcAft>
              <a:buNone/>
            </a:pPr>
            <a:r>
              <a:rPr lang="ko"/>
              <a:t>• 과거 계정과의 상호작용</a:t>
            </a:r>
            <a:endParaRPr/>
          </a:p>
          <a:p>
            <a:pPr indent="0" lvl="0" marL="0" rtl="0" algn="l">
              <a:spcBef>
                <a:spcPts val="0"/>
              </a:spcBef>
              <a:spcAft>
                <a:spcPts val="0"/>
              </a:spcAft>
              <a:buNone/>
            </a:pPr>
            <a:r>
              <a:rPr lang="ko"/>
              <a:t>• 자주 방문한 계정·해시태그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6" name="Shape 536"/>
        <p:cNvGrpSpPr/>
        <p:nvPr/>
      </p:nvGrpSpPr>
      <p:grpSpPr>
        <a:xfrm>
          <a:off x="0" y="0"/>
          <a:ext cx="0" cy="0"/>
          <a:chOff x="0" y="0"/>
          <a:chExt cx="0" cy="0"/>
        </a:xfrm>
      </p:grpSpPr>
      <p:sp>
        <p:nvSpPr>
          <p:cNvPr id="537" name="Google Shape;537;ig3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8" name="Google Shape;538;ig3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30 — 검색 신호 3 — 결과에 대한 정보</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공식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계정·해시태그·장소의 클릭</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계정·해시태그·장소의 클릭</a:t>
            </a:r>
            <a:endParaRPr/>
          </a:p>
          <a:p>
            <a:pPr indent="0" lvl="0" marL="0" rtl="0" algn="l">
              <a:spcBef>
                <a:spcPts val="0"/>
              </a:spcBef>
              <a:spcAft>
                <a:spcPts val="0"/>
              </a:spcAft>
              <a:buNone/>
            </a:pPr>
            <a:r>
              <a:rPr lang="ko"/>
              <a:t>• 좋아요 · 공유 · 팔로우</a:t>
            </a:r>
            <a:endParaRPr/>
          </a:p>
          <a:p>
            <a:pPr indent="0" lvl="0" marL="0" rtl="0" algn="l">
              <a:spcBef>
                <a:spcPts val="0"/>
              </a:spcBef>
              <a:spcAft>
                <a:spcPts val="0"/>
              </a:spcAft>
              <a:buNone/>
            </a:pPr>
            <a:r>
              <a:rPr lang="ko"/>
              <a:t>• 결과가 많을 때 인기 신호도 고려</a:t>
            </a:r>
            <a:endParaRPr/>
          </a:p>
          <a:p>
            <a:pPr indent="0" lvl="0" marL="0" rtl="0" algn="l">
              <a:spcBef>
                <a:spcPts val="0"/>
              </a:spcBef>
              <a:spcAft>
                <a:spcPts val="0"/>
              </a:spcAft>
              <a:buNone/>
            </a:pPr>
            <a:r>
              <a:rPr lang="ko"/>
              <a:t>• 인기가 품질·매출을 자동 증명하지는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검색 결과가 많을 경우 인기 지표도 고려될 수 있다. 클릭·좋아요·공유·팔로우 수가 포함될 수 있지만 특정 수치나 가중치는 공개되지 않았다.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30 ‘검색 신호 3 — 결과에 대한 정보’. 16:9 한국어 교육 슬라이드. 한 가지 주장: 계정·해시태그·장소의 클릭 화면 문구: • 계정·해시태그·장소의 클릭</a:t>
            </a:r>
            <a:endParaRPr/>
          </a:p>
          <a:p>
            <a:pPr indent="0" lvl="0" marL="0" rtl="0" algn="l">
              <a:spcBef>
                <a:spcPts val="0"/>
              </a:spcBef>
              <a:spcAft>
                <a:spcPts val="0"/>
              </a:spcAft>
              <a:buNone/>
            </a:pPr>
            <a:r>
              <a:rPr lang="ko"/>
              <a:t>• 좋아요 · 공유 · 팔로우</a:t>
            </a:r>
            <a:endParaRPr/>
          </a:p>
          <a:p>
            <a:pPr indent="0" lvl="0" marL="0" rtl="0" algn="l">
              <a:spcBef>
                <a:spcPts val="0"/>
              </a:spcBef>
              <a:spcAft>
                <a:spcPts val="0"/>
              </a:spcAft>
              <a:buNone/>
            </a:pPr>
            <a:r>
              <a:rPr lang="ko"/>
              <a:t>• 결과가 많을 때 인기 신호도 고려</a:t>
            </a:r>
            <a:endParaRPr/>
          </a:p>
          <a:p>
            <a:pPr indent="0" lvl="0" marL="0" rtl="0" algn="l">
              <a:spcBef>
                <a:spcPts val="0"/>
              </a:spcBef>
              <a:spcAft>
                <a:spcPts val="0"/>
              </a:spcAft>
              <a:buNone/>
            </a:pPr>
            <a:r>
              <a:rPr lang="ko"/>
              <a:t>• 인기가 품질·매출을 자동 증명하지는 않는다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ig3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3" name="Google Shape;553;ig3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31 — Instagram 안에는 여러 입구가 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Feed·Reels·Explore·Stories·Search는 목적과 사용 맥락이 달라 하나의 랭킹 공식으로 설명하면 안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Reel: 낯선 사람의 발견</a:t>
            </a:r>
            <a:endParaRPr/>
          </a:p>
          <a:p>
            <a:pPr indent="0" lvl="0" marL="0" rtl="0" algn="l">
              <a:spcBef>
                <a:spcPts val="0"/>
              </a:spcBef>
              <a:spcAft>
                <a:spcPts val="0"/>
              </a:spcAft>
              <a:buNone/>
            </a:pPr>
            <a:r>
              <a:rPr lang="ko"/>
              <a:t>• Carousel/Feed: 설명·저장</a:t>
            </a:r>
            <a:endParaRPr/>
          </a:p>
          <a:p>
            <a:pPr indent="0" lvl="0" marL="0" rtl="0" algn="l">
              <a:spcBef>
                <a:spcPts val="0"/>
              </a:spcBef>
              <a:spcAft>
                <a:spcPts val="0"/>
              </a:spcAft>
              <a:buNone/>
            </a:pPr>
            <a:r>
              <a:rPr lang="ko"/>
              <a:t>• Stories: 반응·대화</a:t>
            </a:r>
            <a:endParaRPr/>
          </a:p>
          <a:p>
            <a:pPr indent="0" lvl="0" marL="0" rtl="0" algn="l">
              <a:spcBef>
                <a:spcPts val="0"/>
              </a:spcBef>
              <a:spcAft>
                <a:spcPts val="0"/>
              </a:spcAft>
              <a:buNone/>
            </a:pPr>
            <a:r>
              <a:rPr lang="ko"/>
              <a:t>• Search: 키워드로 자산 찾기</a:t>
            </a:r>
            <a:endParaRPr/>
          </a:p>
          <a:p>
            <a:pPr indent="0" lvl="0" marL="0" rtl="0" algn="l">
              <a:spcBef>
                <a:spcPts val="0"/>
              </a:spcBef>
              <a:spcAft>
                <a:spcPts val="0"/>
              </a:spcAft>
              <a:buNone/>
            </a:pPr>
            <a:r>
              <a:rPr lang="ko"/>
              <a:t>• Profile/Highlights: 신뢰·안내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이는 수업용 역할 지도이며 모든 표면의 성과를 보장하는 공식이 아님을 밝힌다. Reels-first는 인도 제한 테스트였음을 필요 시 설명한다.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 기본 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다섯 개 입구가 한 프로필로 연결되는 지도.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https://help.instagram.com/1482378711987121 ; 공식 조사 문서 claim 4·7·8</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31 ‘Instagram 안에는 여러 입구가 있다’. 16:9 한국어 교육 슬라이드. 한 가지 주장: Feed·Reels·Explore·Stories·Search는 목적과 사용 맥락이 달라 하나의 랭킹 공식으로 설명하면 안 된다. 화면 문구: • Reel: 낯선 사람의 발견</a:t>
            </a:r>
            <a:endParaRPr/>
          </a:p>
          <a:p>
            <a:pPr indent="0" lvl="0" marL="0" rtl="0" algn="l">
              <a:spcBef>
                <a:spcPts val="0"/>
              </a:spcBef>
              <a:spcAft>
                <a:spcPts val="0"/>
              </a:spcAft>
              <a:buNone/>
            </a:pPr>
            <a:r>
              <a:rPr lang="ko"/>
              <a:t>• Carousel/Feed: 설명·저장</a:t>
            </a:r>
            <a:endParaRPr/>
          </a:p>
          <a:p>
            <a:pPr indent="0" lvl="0" marL="0" rtl="0" algn="l">
              <a:spcBef>
                <a:spcPts val="0"/>
              </a:spcBef>
              <a:spcAft>
                <a:spcPts val="0"/>
              </a:spcAft>
              <a:buNone/>
            </a:pPr>
            <a:r>
              <a:rPr lang="ko"/>
              <a:t>• Stories: 반응·대화</a:t>
            </a:r>
            <a:endParaRPr/>
          </a:p>
          <a:p>
            <a:pPr indent="0" lvl="0" marL="0" rtl="0" algn="l">
              <a:spcBef>
                <a:spcPts val="0"/>
              </a:spcBef>
              <a:spcAft>
                <a:spcPts val="0"/>
              </a:spcAft>
              <a:buNone/>
            </a:pPr>
            <a:r>
              <a:rPr lang="ko"/>
              <a:t>• Search: 키워드로 자산 찾기</a:t>
            </a:r>
            <a:endParaRPr/>
          </a:p>
          <a:p>
            <a:pPr indent="0" lvl="0" marL="0" rtl="0" algn="l">
              <a:spcBef>
                <a:spcPts val="0"/>
              </a:spcBef>
              <a:spcAft>
                <a:spcPts val="0"/>
              </a:spcAft>
              <a:buNone/>
            </a:pPr>
            <a:r>
              <a:rPr lang="ko"/>
              <a:t>• Profile/Highlights: 신뢰·안내 확인 시각 구성: 다섯 개 입구가 한 프로필로 연결되는 지도. 워크북 연결: 숨은 기능 지도 기본 틀. 사실·사례·수치는 출처와 확인 범위를 유지하고 가짜 UI·가짜 성과 이미지를 만들지 않는다.</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ig3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ig3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32 — 검색창에서 고객의 말을 그대로 시험한다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공식 사실·라이브 관찰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Instagram 검색은 키워드로 사진·영상·해시태그·계정·오디오·태그·장소를 찾으므로 실제 결과를 관찰해야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어제의 고객 질문 입력</a:t>
            </a:r>
            <a:endParaRPr/>
          </a:p>
          <a:p>
            <a:pPr indent="0" lvl="0" marL="0" rtl="0" algn="l">
              <a:spcBef>
                <a:spcPts val="0"/>
              </a:spcBef>
              <a:spcAft>
                <a:spcPts val="0"/>
              </a:spcAft>
              <a:buNone/>
            </a:pPr>
            <a:r>
              <a:rPr lang="ko"/>
              <a:t>• 계정·게시물·장소 결과 관찰</a:t>
            </a:r>
            <a:endParaRPr/>
          </a:p>
          <a:p>
            <a:pPr indent="0" lvl="0" marL="0" rtl="0" algn="l">
              <a:spcBef>
                <a:spcPts val="0"/>
              </a:spcBef>
              <a:spcAft>
                <a:spcPts val="0"/>
              </a:spcAft>
              <a:buNone/>
            </a:pPr>
            <a:r>
              <a:rPr lang="ko"/>
              <a:t>• 고객이 쓰는 표현 기록</a:t>
            </a:r>
            <a:endParaRPr/>
          </a:p>
          <a:p>
            <a:pPr indent="0" lvl="0" marL="0" rtl="0" algn="l">
              <a:spcBef>
                <a:spcPts val="0"/>
              </a:spcBef>
              <a:spcAft>
                <a:spcPts val="0"/>
              </a:spcAft>
              <a:buNone/>
            </a:pPr>
            <a:r>
              <a:rPr lang="ko"/>
              <a:t>• 순위 보장 해석은 금지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검색 결과는 개인화될 수 있다. 두 사람의 화면이 달라도 오류가 아니다. 상위 노출 공식을 추정하지 말고 보이는 유형과 표현만 기록한다.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실제 검색어 1개와 관찰 표현 2개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빈 검색창 프레임과 결과 유형 탭 카드. 실제 결과는 라이브 시연.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https://help.instagram.com/1482378711987121</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32 ‘검색창에서 고객의 말을 그대로 시험한다’. 16:9 한국어 교육 슬라이드. 한 가지 주장: Instagram 검색은 키워드로 사진·영상·해시태그·계정·오디오·태그·장소를 찾으므로 실제 결과를 관찰해야 한다. 화면 문구: • 어제의 고객 질문 입력</a:t>
            </a:r>
            <a:endParaRPr/>
          </a:p>
          <a:p>
            <a:pPr indent="0" lvl="0" marL="0" rtl="0" algn="l">
              <a:spcBef>
                <a:spcPts val="0"/>
              </a:spcBef>
              <a:spcAft>
                <a:spcPts val="0"/>
              </a:spcAft>
              <a:buNone/>
            </a:pPr>
            <a:r>
              <a:rPr lang="ko"/>
              <a:t>• 계정·게시물·장소 결과 관찰</a:t>
            </a:r>
            <a:endParaRPr/>
          </a:p>
          <a:p>
            <a:pPr indent="0" lvl="0" marL="0" rtl="0" algn="l">
              <a:spcBef>
                <a:spcPts val="0"/>
              </a:spcBef>
              <a:spcAft>
                <a:spcPts val="0"/>
              </a:spcAft>
              <a:buNone/>
            </a:pPr>
            <a:r>
              <a:rPr lang="ko"/>
              <a:t>• 고객이 쓰는 표현 기록</a:t>
            </a:r>
            <a:endParaRPr/>
          </a:p>
          <a:p>
            <a:pPr indent="0" lvl="0" marL="0" rtl="0" algn="l">
              <a:spcBef>
                <a:spcPts val="0"/>
              </a:spcBef>
              <a:spcAft>
                <a:spcPts val="0"/>
              </a:spcAft>
              <a:buNone/>
            </a:pPr>
            <a:r>
              <a:rPr lang="ko"/>
              <a:t>• 순위 보장 해석은 금지 시각 구성: 빈 검색창 프레임과 결과 유형 탭 카드. 실제 결과는 라이브 시연. 워크북 연결: 실제 검색어 1개와 관찰 표현 2개. 사실·사례·수치는 출처와 확인 범위를 유지하고 가짜 UI·가짜 성과 이미지를 만들지 않는다.</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ig3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ig3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33 — 사례 카드 5 — 시니이니: 지역 후기가 검색·결정 자료가 되는 법</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국내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지역 콘텐츠는 현장 증거와 가격·교통·시간·주의사항을 함께 담을 때 결정 자료가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문제: 원하는 도예 체험을 찾기 어려움</a:t>
            </a:r>
            <a:endParaRPr/>
          </a:p>
          <a:p>
            <a:pPr indent="0" lvl="0" marL="0" rtl="0" algn="l">
              <a:spcBef>
                <a:spcPts val="0"/>
              </a:spcBef>
              <a:spcAft>
                <a:spcPts val="0"/>
              </a:spcAft>
              <a:buNone/>
            </a:pPr>
            <a:r>
              <a:rPr lang="ko"/>
              <a:t>• 근거: 입구·물레·완성품·유약 샘플</a:t>
            </a:r>
            <a:endParaRPr/>
          </a:p>
          <a:p>
            <a:pPr indent="0" lvl="0" marL="0" rtl="0" algn="l">
              <a:spcBef>
                <a:spcPts val="0"/>
              </a:spcBef>
              <a:spcAft>
                <a:spcPts val="0"/>
              </a:spcAft>
              <a:buNone/>
            </a:pPr>
            <a:r>
              <a:rPr lang="ko"/>
              <a:t>• 결정 정보: 주소·교통·가격·소요기간</a:t>
            </a:r>
            <a:endParaRPr/>
          </a:p>
          <a:p>
            <a:pPr indent="0" lvl="0" marL="0" rtl="0" algn="l">
              <a:spcBef>
                <a:spcPts val="0"/>
              </a:spcBef>
              <a:spcAft>
                <a:spcPts val="0"/>
              </a:spcAft>
              <a:buNone/>
            </a:pPr>
            <a:r>
              <a:rPr lang="ko"/>
              <a:t>• 연결: 한 달 뒤 후속편 예고</a:t>
            </a:r>
            <a:endParaRPr/>
          </a:p>
          <a:p>
            <a:pPr indent="0" lvl="0" marL="0" rtl="0" algn="l">
              <a:spcBef>
                <a:spcPts val="0"/>
              </a:spcBef>
              <a:spcAft>
                <a:spcPts val="0"/>
              </a:spcAft>
              <a:buNone/>
            </a:pPr>
            <a:r>
              <a:rPr lang="ko"/>
              <a:t>• 한계: 방문자 자기보고·현재 정보 재확인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공방 공식 계정이 아닌 개인 UGC임을 표시한다. 협찬 여부를 단정하지 않는다. 2025년 가격·운영정보는 현재 기준으로 재확인해야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고객이 결정 전에 찾는 정보 2개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지역 검색 → 현장 확인 → 결정 정보 → 후속편의 여정 카드.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https://www.instagram.com/reel/DRTZuycgUaH/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33 ‘사례 카드 5 — 시니이니: 지역 후기가 검색·결정 자료가 되는 법’. 16:9 한국어 교육 슬라이드. 한 가지 주장: 지역 콘텐츠는 현장 증거와 가격·교통·시간·주의사항을 함께 담을 때 결정 자료가 된다. 화면 문구: • 문제: 원하는 도예 체험을 찾기 어려움</a:t>
            </a:r>
            <a:endParaRPr/>
          </a:p>
          <a:p>
            <a:pPr indent="0" lvl="0" marL="0" rtl="0" algn="l">
              <a:spcBef>
                <a:spcPts val="0"/>
              </a:spcBef>
              <a:spcAft>
                <a:spcPts val="0"/>
              </a:spcAft>
              <a:buNone/>
            </a:pPr>
            <a:r>
              <a:rPr lang="ko"/>
              <a:t>• 근거: 입구·물레·완성품·유약 샘플</a:t>
            </a:r>
            <a:endParaRPr/>
          </a:p>
          <a:p>
            <a:pPr indent="0" lvl="0" marL="0" rtl="0" algn="l">
              <a:spcBef>
                <a:spcPts val="0"/>
              </a:spcBef>
              <a:spcAft>
                <a:spcPts val="0"/>
              </a:spcAft>
              <a:buNone/>
            </a:pPr>
            <a:r>
              <a:rPr lang="ko"/>
              <a:t>• 결정 정보: 주소·교통·가격·소요기간</a:t>
            </a:r>
            <a:endParaRPr/>
          </a:p>
          <a:p>
            <a:pPr indent="0" lvl="0" marL="0" rtl="0" algn="l">
              <a:spcBef>
                <a:spcPts val="0"/>
              </a:spcBef>
              <a:spcAft>
                <a:spcPts val="0"/>
              </a:spcAft>
              <a:buNone/>
            </a:pPr>
            <a:r>
              <a:rPr lang="ko"/>
              <a:t>• 연결: 한 달 뒤 후속편 예고</a:t>
            </a:r>
            <a:endParaRPr/>
          </a:p>
          <a:p>
            <a:pPr indent="0" lvl="0" marL="0" rtl="0" algn="l">
              <a:spcBef>
                <a:spcPts val="0"/>
              </a:spcBef>
              <a:spcAft>
                <a:spcPts val="0"/>
              </a:spcAft>
              <a:buNone/>
            </a:pPr>
            <a:r>
              <a:rPr lang="ko"/>
              <a:t>• 한계: 방문자 자기보고·현재 정보 재확인 시각 구성: 지역 검색 → 현장 확인 → 결정 정보 → 후속편의 여정 카드. 워크북 연결: 내 고객이 결정 전에 찾는 정보 2개. 사실·사례·수치는 출처와 확인 범위를 유지하고 가짜 UI·가짜 성과 이미지를 만들지 않는다.</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ig3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ig3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34 — 프로필 세 줄은 검색 후 신뢰 확인 화면</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개념·점검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표시 이름·bio·링크는 고객이 계정의 대상·도움·다음 행동을 빠르게 확인하게 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누구를 돕는가</a:t>
            </a:r>
            <a:endParaRPr/>
          </a:p>
          <a:p>
            <a:pPr indent="0" lvl="0" marL="0" rtl="0" algn="l">
              <a:spcBef>
                <a:spcPts val="0"/>
              </a:spcBef>
              <a:spcAft>
                <a:spcPts val="0"/>
              </a:spcAft>
              <a:buNone/>
            </a:pPr>
            <a:r>
              <a:rPr lang="ko"/>
              <a:t>• 어떤 문제·상황을 다루는가</a:t>
            </a:r>
            <a:endParaRPr/>
          </a:p>
          <a:p>
            <a:pPr indent="0" lvl="0" marL="0" rtl="0" algn="l">
              <a:spcBef>
                <a:spcPts val="0"/>
              </a:spcBef>
              <a:spcAft>
                <a:spcPts val="0"/>
              </a:spcAft>
              <a:buNone/>
            </a:pPr>
            <a:r>
              <a:rPr lang="ko"/>
              <a:t>• 무엇으로 확인할 수 있는가</a:t>
            </a:r>
            <a:endParaRPr/>
          </a:p>
          <a:p>
            <a:pPr indent="0" lvl="0" marL="0" rtl="0" algn="l">
              <a:spcBef>
                <a:spcPts val="0"/>
              </a:spcBef>
              <a:spcAft>
                <a:spcPts val="0"/>
              </a:spcAft>
              <a:buNone/>
            </a:pPr>
            <a:r>
              <a:rPr lang="ko"/>
              <a:t>• 다음 행동은 어디인가</a:t>
            </a:r>
            <a:endParaRPr/>
          </a:p>
          <a:p>
            <a:pPr indent="0" lvl="0" marL="0" rtl="0" algn="l">
              <a:spcBef>
                <a:spcPts val="0"/>
              </a:spcBef>
              <a:spcAft>
                <a:spcPts val="0"/>
              </a:spcAft>
              <a:buNone/>
            </a:pPr>
            <a:r>
              <a:rPr lang="ko"/>
              <a:t>• 키워드 반복보다 자연스러운 명료함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특정 키워드 위치나 반복 횟수가 순위를 올린다는 공식 근거는 없다고 말한다. 현재 프로필을 직접 열어 고객의 표현이 있는지만 본다.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프로필 수정 후보 한 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이름/bio/link 세 영역의 빈 프로필 와이어프레임.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공식 조사 문서 claim 6·7;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34 ‘프로필 세 줄은 검색 후 신뢰 확인 화면’. 16:9 한국어 교육 슬라이드. 한 가지 주장: 표시 이름·bio·링크는 고객이 계정의 대상·도움·다음 행동을 빠르게 확인하게 해야 한다. 화면 문구: • 누구를 돕는가</a:t>
            </a:r>
            <a:endParaRPr/>
          </a:p>
          <a:p>
            <a:pPr indent="0" lvl="0" marL="0" rtl="0" algn="l">
              <a:spcBef>
                <a:spcPts val="0"/>
              </a:spcBef>
              <a:spcAft>
                <a:spcPts val="0"/>
              </a:spcAft>
              <a:buNone/>
            </a:pPr>
            <a:r>
              <a:rPr lang="ko"/>
              <a:t>• 어떤 문제·상황을 다루는가</a:t>
            </a:r>
            <a:endParaRPr/>
          </a:p>
          <a:p>
            <a:pPr indent="0" lvl="0" marL="0" rtl="0" algn="l">
              <a:spcBef>
                <a:spcPts val="0"/>
              </a:spcBef>
              <a:spcAft>
                <a:spcPts val="0"/>
              </a:spcAft>
              <a:buNone/>
            </a:pPr>
            <a:r>
              <a:rPr lang="ko"/>
              <a:t>• 무엇으로 확인할 수 있는가</a:t>
            </a:r>
            <a:endParaRPr/>
          </a:p>
          <a:p>
            <a:pPr indent="0" lvl="0" marL="0" rtl="0" algn="l">
              <a:spcBef>
                <a:spcPts val="0"/>
              </a:spcBef>
              <a:spcAft>
                <a:spcPts val="0"/>
              </a:spcAft>
              <a:buNone/>
            </a:pPr>
            <a:r>
              <a:rPr lang="ko"/>
              <a:t>• 다음 행동은 어디인가</a:t>
            </a:r>
            <a:endParaRPr/>
          </a:p>
          <a:p>
            <a:pPr indent="0" lvl="0" marL="0" rtl="0" algn="l">
              <a:spcBef>
                <a:spcPts val="0"/>
              </a:spcBef>
              <a:spcAft>
                <a:spcPts val="0"/>
              </a:spcAft>
              <a:buNone/>
            </a:pPr>
            <a:r>
              <a:rPr lang="ko"/>
              <a:t>• 키워드 반복보다 자연스러운 명료함 시각 구성: 이름/bio/link 세 영역의 빈 프로필 와이어프레임. 워크북 연결: 프로필 수정 후보 한 줄. 사실·사례·수치는 출처와 확인 범위를 유지하고 가짜 UI·가짜 성과 이미지를 만들지 않는다.</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ig3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ig3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35 — 아이디와 프로필 이름은 검색 단서다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프로필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사람들이 이미 알고 있는 이름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사람들이 이미 알고 있는 이름</a:t>
            </a:r>
            <a:endParaRPr/>
          </a:p>
          <a:p>
            <a:pPr indent="0" lvl="0" marL="0" rtl="0" algn="l">
              <a:spcBef>
                <a:spcPts val="0"/>
              </a:spcBef>
              <a:spcAft>
                <a:spcPts val="0"/>
              </a:spcAft>
              <a:buNone/>
            </a:pPr>
            <a:r>
              <a:rPr lang="ko"/>
              <a:t>• 업종·역할을 이해할 수 있는 표현</a:t>
            </a:r>
            <a:endParaRPr/>
          </a:p>
          <a:p>
            <a:pPr indent="0" lvl="0" marL="0" rtl="0" algn="l">
              <a:spcBef>
                <a:spcPts val="0"/>
              </a:spcBef>
              <a:spcAft>
                <a:spcPts val="0"/>
              </a:spcAft>
              <a:buNone/>
            </a:pPr>
            <a:r>
              <a:rPr lang="ko"/>
              <a:t>• 읽고 기억하기 쉬운 아이디</a:t>
            </a:r>
            <a:endParaRPr/>
          </a:p>
          <a:p>
            <a:pPr indent="0" lvl="0" marL="0" rtl="0" algn="l">
              <a:spcBef>
                <a:spcPts val="0"/>
              </a:spcBef>
              <a:spcAft>
                <a:spcPts val="0"/>
              </a:spcAft>
              <a:buNone/>
            </a:pPr>
            <a:r>
              <a:rPr lang="ko"/>
              <a:t>• 잦은 변경보다 일관성</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검색 결과는 텍스트를 기반으로 일치한다. 알려진 이름이나 게시물 주제와 관련된 이름을 포함할 수 있다. 검색만을 위해 어색하게 키워드를 나열하지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아이디·프로필 이름 점검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35 ‘아이디와 프로필 이름은 검색 단서다’. 16:9 한국어 교육 슬라이드. 한 가지 주장: 사람들이 이미 알고 있는 이름 화면 문구: • 사람들이 이미 알고 있는 이름</a:t>
            </a:r>
            <a:endParaRPr/>
          </a:p>
          <a:p>
            <a:pPr indent="0" lvl="0" marL="0" rtl="0" algn="l">
              <a:spcBef>
                <a:spcPts val="0"/>
              </a:spcBef>
              <a:spcAft>
                <a:spcPts val="0"/>
              </a:spcAft>
              <a:buNone/>
            </a:pPr>
            <a:r>
              <a:rPr lang="ko"/>
              <a:t>• 업종·역할을 이해할 수 있는 표현</a:t>
            </a:r>
            <a:endParaRPr/>
          </a:p>
          <a:p>
            <a:pPr indent="0" lvl="0" marL="0" rtl="0" algn="l">
              <a:spcBef>
                <a:spcPts val="0"/>
              </a:spcBef>
              <a:spcAft>
                <a:spcPts val="0"/>
              </a:spcAft>
              <a:buNone/>
            </a:pPr>
            <a:r>
              <a:rPr lang="ko"/>
              <a:t>• 읽고 기억하기 쉬운 아이디</a:t>
            </a:r>
            <a:endParaRPr/>
          </a:p>
          <a:p>
            <a:pPr indent="0" lvl="0" marL="0" rtl="0" algn="l">
              <a:spcBef>
                <a:spcPts val="0"/>
              </a:spcBef>
              <a:spcAft>
                <a:spcPts val="0"/>
              </a:spcAft>
              <a:buNone/>
            </a:pPr>
            <a:r>
              <a:rPr lang="ko"/>
              <a:t>• 잦은 변경보다 일관성 시각 구성: 핵심 문장과 흐름을 카드·화살표·체크 아이콘으로 시각화한다. 워크북 연결: 아이디·프로필 이름 점검. 사실·사례·수치는 출처와 확인 범위를 유지하고 가짜 UI·가짜 성과 이미지를 만들지 않는다.</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2" name="Shape 632"/>
        <p:cNvGrpSpPr/>
        <p:nvPr/>
      </p:nvGrpSpPr>
      <p:grpSpPr>
        <a:xfrm>
          <a:off x="0" y="0"/>
          <a:ext cx="0" cy="0"/>
          <a:chOff x="0" y="0"/>
          <a:chExt cx="0" cy="0"/>
        </a:xfrm>
      </p:grpSpPr>
      <p:sp>
        <p:nvSpPr>
          <p:cNvPr id="633" name="Google Shape;633;ig3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4" name="Google Shape;634;ig3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36 — 자기소개에는 키워드와 위치를 넣는다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프로필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누구를 돕는가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누구를 돕는가</a:t>
            </a:r>
            <a:endParaRPr/>
          </a:p>
          <a:p>
            <a:pPr indent="0" lvl="0" marL="0" rtl="0" algn="l">
              <a:spcBef>
                <a:spcPts val="0"/>
              </a:spcBef>
              <a:spcAft>
                <a:spcPts val="0"/>
              </a:spcAft>
              <a:buNone/>
            </a:pPr>
            <a:r>
              <a:rPr lang="ko"/>
              <a:t>• 무엇을 제공하는가</a:t>
            </a:r>
            <a:endParaRPr/>
          </a:p>
          <a:p>
            <a:pPr indent="0" lvl="0" marL="0" rtl="0" algn="l">
              <a:spcBef>
                <a:spcPts val="0"/>
              </a:spcBef>
              <a:spcAft>
                <a:spcPts val="0"/>
              </a:spcAft>
              <a:buNone/>
            </a:pPr>
            <a:r>
              <a:rPr lang="ko"/>
              <a:t>• 어느 지역에서 만나는가</a:t>
            </a:r>
            <a:endParaRPr/>
          </a:p>
          <a:p>
            <a:pPr indent="0" lvl="0" marL="0" rtl="0" algn="l">
              <a:spcBef>
                <a:spcPts val="0"/>
              </a:spcBef>
              <a:spcAft>
                <a:spcPts val="0"/>
              </a:spcAft>
              <a:buNone/>
            </a:pPr>
            <a:r>
              <a:rPr lang="ko"/>
              <a:t>• 다음 행동은 무엇인가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특정 지역을 대상으로 하는 소규모 사업체는 위치 정보를 공유하면 지역 사용자가 이해하기 쉽다. 정확한 주소·개인정보 공개 범위는 계정 소유자가 결정한다.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프로필 세 줄 다시 쓰기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36 ‘자기소개에는 키워드와 위치를 넣는다’. 16:9 한국어 교육 슬라이드. 한 가지 주장: 누구를 돕는가 화면 문구: • 누구를 돕는가</a:t>
            </a:r>
            <a:endParaRPr/>
          </a:p>
          <a:p>
            <a:pPr indent="0" lvl="0" marL="0" rtl="0" algn="l">
              <a:spcBef>
                <a:spcPts val="0"/>
              </a:spcBef>
              <a:spcAft>
                <a:spcPts val="0"/>
              </a:spcAft>
              <a:buNone/>
            </a:pPr>
            <a:r>
              <a:rPr lang="ko"/>
              <a:t>• 무엇을 제공하는가</a:t>
            </a:r>
            <a:endParaRPr/>
          </a:p>
          <a:p>
            <a:pPr indent="0" lvl="0" marL="0" rtl="0" algn="l">
              <a:spcBef>
                <a:spcPts val="0"/>
              </a:spcBef>
              <a:spcAft>
                <a:spcPts val="0"/>
              </a:spcAft>
              <a:buNone/>
            </a:pPr>
            <a:r>
              <a:rPr lang="ko"/>
              <a:t>• 어느 지역에서 만나는가</a:t>
            </a:r>
            <a:endParaRPr/>
          </a:p>
          <a:p>
            <a:pPr indent="0" lvl="0" marL="0" rtl="0" algn="l">
              <a:spcBef>
                <a:spcPts val="0"/>
              </a:spcBef>
              <a:spcAft>
                <a:spcPts val="0"/>
              </a:spcAft>
              <a:buNone/>
            </a:pPr>
            <a:r>
              <a:rPr lang="ko"/>
              <a:t>• 다음 행동은 무엇인가 시각 구성: 핵심 문장과 흐름을 카드·화살표·체크 아이콘으로 시각화한다. 워크북 연결: 프로필 세 줄 다시 쓰기. 사실·사례·수치는 출처와 확인 범위를 유지하고 가짜 UI·가짜 성과 이미지를 만들지 않는다.</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ig3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ig3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37 — 외부 검색 색인 — Instagram 밖에서도 보일 수 있다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숨은 기능·개인정보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18세 이상 공개 프로 계정의 적격 공개 게시물·릴스 등은 Google·Bing 같은 검색엔진에 색인될 수 있으므로 발견성과 공개 범위를 함께 결정해야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조건: 18세 이상 + 공개 + 프로 계정</a:t>
            </a:r>
            <a:endParaRPr/>
          </a:p>
          <a:p>
            <a:pPr indent="0" lvl="0" marL="0" rtl="0" algn="l">
              <a:spcBef>
                <a:spcPts val="0"/>
              </a:spcBef>
              <a:spcAft>
                <a:spcPts val="0"/>
              </a:spcAft>
              <a:buNone/>
            </a:pPr>
            <a:r>
              <a:rPr lang="ko"/>
              <a:t>• 대상: 2020-01-01 이후 공개 post·reel부터 허용</a:t>
            </a:r>
            <a:endParaRPr/>
          </a:p>
          <a:p>
            <a:pPr indent="0" lvl="0" marL="0" rtl="0" algn="l">
              <a:spcBef>
                <a:spcPts val="0"/>
              </a:spcBef>
              <a:spcAft>
                <a:spcPts val="0"/>
              </a:spcAft>
              <a:buNone/>
            </a:pPr>
            <a:r>
              <a:rPr lang="ko"/>
              <a:t>• 공개 사진·영상·Highlight도 색인될 수 있음</a:t>
            </a:r>
            <a:endParaRPr/>
          </a:p>
          <a:p>
            <a:pPr indent="0" lvl="0" marL="0" rtl="0" algn="l">
              <a:spcBef>
                <a:spcPts val="0"/>
              </a:spcBef>
              <a:spcAft>
                <a:spcPts val="0"/>
              </a:spcAft>
              <a:buNone/>
            </a:pPr>
            <a:r>
              <a:rPr lang="ko"/>
              <a:t>• 개인정보·과거 게시물까지 점검</a:t>
            </a:r>
            <a:endParaRPr/>
          </a:p>
          <a:p>
            <a:pPr indent="0" lvl="0" marL="0" rtl="0" algn="l">
              <a:spcBef>
                <a:spcPts val="0"/>
              </a:spcBef>
              <a:spcAft>
                <a:spcPts val="0"/>
              </a:spcAft>
              <a:buNone/>
            </a:pPr>
            <a:r>
              <a:rPr lang="ko"/>
              <a:t>• 설정에서 허용 해제 가능 / 삭제 반영 지연 가능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Meta가 제3자 검색엔진의 표시·삭제 시점을 보장하지 않는다는 점을 말한다. 켤 것을 권장하지 말고 사업 발견성과 개인정보 사이에서 본인이 선택하게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외부 색인 조건·내 선택 기록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Instagram 카드가 Google/Bing 검색 결과로 이동하는 도식과 ‘공개 범위 결정’ 스위치.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https://help.instagram.com/147542625391305</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37 ‘외부 검색 색인 — Instagram 밖에서도 보일 수 있다’. 16:9 한국어 교육 슬라이드. 한 가지 주장: 18세 이상 공개 프로 계정의 적격 공개 게시물·릴스 등은 Google·Bing 같은 검색엔진에 색인될 수 있으므로 발견성과 공개 범위를 함께 결정해야 한다. 화면 문구: • 조건: 18세 이상 + 공개 + 프로 계정</a:t>
            </a:r>
            <a:endParaRPr/>
          </a:p>
          <a:p>
            <a:pPr indent="0" lvl="0" marL="0" rtl="0" algn="l">
              <a:spcBef>
                <a:spcPts val="0"/>
              </a:spcBef>
              <a:spcAft>
                <a:spcPts val="0"/>
              </a:spcAft>
              <a:buNone/>
            </a:pPr>
            <a:r>
              <a:rPr lang="ko"/>
              <a:t>• 대상: 2020-01-01 이후 공개 post·reel부터 허용</a:t>
            </a:r>
            <a:endParaRPr/>
          </a:p>
          <a:p>
            <a:pPr indent="0" lvl="0" marL="0" rtl="0" algn="l">
              <a:spcBef>
                <a:spcPts val="0"/>
              </a:spcBef>
              <a:spcAft>
                <a:spcPts val="0"/>
              </a:spcAft>
              <a:buNone/>
            </a:pPr>
            <a:r>
              <a:rPr lang="ko"/>
              <a:t>• 공개 사진·영상·Highlight도 색인될 수 있음</a:t>
            </a:r>
            <a:endParaRPr/>
          </a:p>
          <a:p>
            <a:pPr indent="0" lvl="0" marL="0" rtl="0" algn="l">
              <a:spcBef>
                <a:spcPts val="0"/>
              </a:spcBef>
              <a:spcAft>
                <a:spcPts val="0"/>
              </a:spcAft>
              <a:buNone/>
            </a:pPr>
            <a:r>
              <a:rPr lang="ko"/>
              <a:t>• 개인정보·과거 게시물까지 점검</a:t>
            </a:r>
            <a:endParaRPr/>
          </a:p>
          <a:p>
            <a:pPr indent="0" lvl="0" marL="0" rtl="0" algn="l">
              <a:spcBef>
                <a:spcPts val="0"/>
              </a:spcBef>
              <a:spcAft>
                <a:spcPts val="0"/>
              </a:spcAft>
              <a:buNone/>
            </a:pPr>
            <a:r>
              <a:rPr lang="ko"/>
              <a:t>• 설정에서 허용 해제 가능 / 삭제 반영 지연 가능 시각 구성: Instagram 카드가 Google/Bing 검색 결과로 이동하는 도식과 ‘공개 범위 결정’ 스위치. 워크북 연결: 숨은 기능 지도에 외부 색인 조건·내 선택 기록. 사실·사례·수치는 출처와 확인 범위를 유지하고 가짜 UI·가짜 성과 이미지를 만들지 않는다.</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ig3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6" name="Google Shape;666;ig3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38 — Account Status가 첫 진단 화면이다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숨은 기능·공식 사실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도달이 줄었다고 ‘섀도밴’을 단정하기 전에 프로 계정의 Account Status에서 콘텐츠·프로필의 추천 자격과 재검토 경로를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공개 계정의 비팔로워 추천 자격</a:t>
            </a:r>
            <a:endParaRPr/>
          </a:p>
          <a:p>
            <a:pPr indent="0" lvl="0" marL="0" rtl="0" algn="l">
              <a:spcBef>
                <a:spcPts val="0"/>
              </a:spcBef>
              <a:spcAft>
                <a:spcPts val="0"/>
              </a:spcAft>
              <a:buNone/>
            </a:pPr>
            <a:r>
              <a:rPr lang="ko"/>
              <a:t>• 콘텐츠뿐 아니라 사진·bio도 확인</a:t>
            </a:r>
            <a:endParaRPr/>
          </a:p>
          <a:p>
            <a:pPr indent="0" lvl="0" marL="0" rtl="0" algn="l">
              <a:spcBef>
                <a:spcPts val="0"/>
              </a:spcBef>
              <a:spcAft>
                <a:spcPts val="0"/>
              </a:spcAft>
              <a:buNone/>
            </a:pPr>
            <a:r>
              <a:rPr lang="ko"/>
              <a:t>• 문제 수정·재검토 요청 경로</a:t>
            </a:r>
            <a:endParaRPr/>
          </a:p>
          <a:p>
            <a:pPr indent="0" lvl="0" marL="0" rtl="0" algn="l">
              <a:spcBef>
                <a:spcPts val="0"/>
              </a:spcBef>
              <a:spcAft>
                <a:spcPts val="0"/>
              </a:spcAft>
              <a:buNone/>
            </a:pPr>
            <a:r>
              <a:rPr lang="ko"/>
              <a:t>• 자격 있음 ≠ 실제 추천 보장</a:t>
            </a:r>
            <a:endParaRPr/>
          </a:p>
          <a:p>
            <a:pPr indent="0" lvl="0" marL="0" rtl="0" algn="l">
              <a:spcBef>
                <a:spcPts val="0"/>
              </a:spcBef>
              <a:spcAft>
                <a:spcPts val="0"/>
              </a:spcAft>
              <a:buNone/>
            </a:pPr>
            <a:r>
              <a:rPr lang="ko"/>
              <a:t>• 상태 → 콘텐츠 → 데이터 순서로 진단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메뉴 경로는 앱 버전/계정에 따라 달라질 수 있어 라이브 시연 후 보이는 항목만 기록한다. 비공개 계정은 비팔로워 추천 전제가 다르다.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Account Status 위치·확인 결과</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진단 계기판: 상태, 프로필, 콘텐츠, 재검토 네 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https://help.instagram.com/653964212890722</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38 ‘Account Status가 첫 진단 화면이다’. 16:9 한국어 교육 슬라이드. 한 가지 주장: 도달이 줄었다고 ‘섀도밴’을 단정하기 전에 프로 계정의 Account Status에서 콘텐츠·프로필의 추천 자격과 재검토 경로를 확인한다. 화면 문구: • 공개 계정의 비팔로워 추천 자격</a:t>
            </a:r>
            <a:endParaRPr/>
          </a:p>
          <a:p>
            <a:pPr indent="0" lvl="0" marL="0" rtl="0" algn="l">
              <a:spcBef>
                <a:spcPts val="0"/>
              </a:spcBef>
              <a:spcAft>
                <a:spcPts val="0"/>
              </a:spcAft>
              <a:buNone/>
            </a:pPr>
            <a:r>
              <a:rPr lang="ko"/>
              <a:t>• 콘텐츠뿐 아니라 사진·bio도 확인</a:t>
            </a:r>
            <a:endParaRPr/>
          </a:p>
          <a:p>
            <a:pPr indent="0" lvl="0" marL="0" rtl="0" algn="l">
              <a:spcBef>
                <a:spcPts val="0"/>
              </a:spcBef>
              <a:spcAft>
                <a:spcPts val="0"/>
              </a:spcAft>
              <a:buNone/>
            </a:pPr>
            <a:r>
              <a:rPr lang="ko"/>
              <a:t>• 문제 수정·재검토 요청 경로</a:t>
            </a:r>
            <a:endParaRPr/>
          </a:p>
          <a:p>
            <a:pPr indent="0" lvl="0" marL="0" rtl="0" algn="l">
              <a:spcBef>
                <a:spcPts val="0"/>
              </a:spcBef>
              <a:spcAft>
                <a:spcPts val="0"/>
              </a:spcAft>
              <a:buNone/>
            </a:pPr>
            <a:r>
              <a:rPr lang="ko"/>
              <a:t>• 자격 있음 ≠ 실제 추천 보장</a:t>
            </a:r>
            <a:endParaRPr/>
          </a:p>
          <a:p>
            <a:pPr indent="0" lvl="0" marL="0" rtl="0" algn="l">
              <a:spcBef>
                <a:spcPts val="0"/>
              </a:spcBef>
              <a:spcAft>
                <a:spcPts val="0"/>
              </a:spcAft>
              <a:buNone/>
            </a:pPr>
            <a:r>
              <a:rPr lang="ko"/>
              <a:t>• 상태 → 콘텐츠 → 데이터 순서로 진단 시각 구성: 진단 계기판: 상태, 프로필, 콘텐츠, 재검토 네 칸. 워크북 연결: 숨은 기능 지도에 Account Status 위치·확인 결과. 사실·사례·수치는 출처와 확인 범위를 유지하고 가짜 UI·가짜 성과 이미지를 만들지 않는다.</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0" name="Shape 690"/>
        <p:cNvGrpSpPr/>
        <p:nvPr/>
      </p:nvGrpSpPr>
      <p:grpSpPr>
        <a:xfrm>
          <a:off x="0" y="0"/>
          <a:ext cx="0" cy="0"/>
          <a:chOff x="0" y="0"/>
          <a:chExt cx="0" cy="0"/>
        </a:xfrm>
      </p:grpSpPr>
      <p:sp>
        <p:nvSpPr>
          <p:cNvPr id="691" name="Google Shape;691;ig3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2" name="Google Shape;692;ig3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39 — 사례 카드 6 — 까사마미: 영상은 관심, 캡션은 저장용 실행표</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국내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짧은 영상과 전체 캡션의 역할을 나누면 발견 뒤 실행·저장으로 이어질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훅: 정리초보자가 먼저 할 일</a:t>
            </a:r>
            <a:endParaRPr/>
          </a:p>
          <a:p>
            <a:pPr indent="0" lvl="0" marL="0" rtl="0" algn="l">
              <a:spcBef>
                <a:spcPts val="0"/>
              </a:spcBef>
              <a:spcAft>
                <a:spcPts val="0"/>
              </a:spcAft>
              <a:buNone/>
            </a:pPr>
            <a:r>
              <a:rPr lang="ko"/>
              <a:t>• 영상: 어려움과 핵심 원칙</a:t>
            </a:r>
            <a:endParaRPr/>
          </a:p>
          <a:p>
            <a:pPr indent="0" lvl="0" marL="0" rtl="0" algn="l">
              <a:spcBef>
                <a:spcPts val="0"/>
              </a:spcBef>
              <a:spcAft>
                <a:spcPts val="0"/>
              </a:spcAft>
              <a:buNone/>
            </a:pPr>
            <a:r>
              <a:rPr lang="ko"/>
              <a:t>• 캡션: 작은 범위 → 30분 제한 → 단계</a:t>
            </a:r>
            <a:endParaRPr/>
          </a:p>
          <a:p>
            <a:pPr indent="0" lvl="0" marL="0" rtl="0" algn="l">
              <a:spcBef>
                <a:spcPts val="0"/>
              </a:spcBef>
              <a:spcAft>
                <a:spcPts val="0"/>
              </a:spcAft>
              <a:buNone/>
            </a:pPr>
            <a:r>
              <a:rPr lang="ko"/>
              <a:t>• CTA: 저장 + 다음 비포·애프터 예고</a:t>
            </a:r>
            <a:endParaRPr/>
          </a:p>
          <a:p>
            <a:pPr indent="0" lvl="0" marL="0" rtl="0" algn="l">
              <a:spcBef>
                <a:spcPts val="0"/>
              </a:spcBef>
              <a:spcAft>
                <a:spcPts val="0"/>
              </a:spcAft>
              <a:buNone/>
            </a:pPr>
            <a:r>
              <a:rPr lang="ko"/>
              <a:t>• 한계: 효과·판매 성과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실제 전후 시연은 이 Reel에 없다는 경계를 설명한다. 슬라이드 16의 `이미지별 alt / 전체 caption` 구분과 연결해, 캡션에 실행 가능한 핵심을 남기는 이유를 되짚는다.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캡션에 남길 실행 정보 2개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영상 영역과 캡션 체크리스트 영역을 40:60으로 분할.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https://www.instagram.com/reel/Dap371wyQMv/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39 ‘사례 카드 6 — 까사마미: 영상은 관심, 캡션은 저장용 실행표’. 16:9 한국어 교육 슬라이드. 한 가지 주장: 짧은 영상과 전체 캡션의 역할을 나누면 발견 뒤 실행·저장으로 이어질 수 있다. 화면 문구: • 훅: 정리초보자가 먼저 할 일</a:t>
            </a:r>
            <a:endParaRPr/>
          </a:p>
          <a:p>
            <a:pPr indent="0" lvl="0" marL="0" rtl="0" algn="l">
              <a:spcBef>
                <a:spcPts val="0"/>
              </a:spcBef>
              <a:spcAft>
                <a:spcPts val="0"/>
              </a:spcAft>
              <a:buNone/>
            </a:pPr>
            <a:r>
              <a:rPr lang="ko"/>
              <a:t>• 영상: 어려움과 핵심 원칙</a:t>
            </a:r>
            <a:endParaRPr/>
          </a:p>
          <a:p>
            <a:pPr indent="0" lvl="0" marL="0" rtl="0" algn="l">
              <a:spcBef>
                <a:spcPts val="0"/>
              </a:spcBef>
              <a:spcAft>
                <a:spcPts val="0"/>
              </a:spcAft>
              <a:buNone/>
            </a:pPr>
            <a:r>
              <a:rPr lang="ko"/>
              <a:t>• 캡션: 작은 범위 → 30분 제한 → 단계</a:t>
            </a:r>
            <a:endParaRPr/>
          </a:p>
          <a:p>
            <a:pPr indent="0" lvl="0" marL="0" rtl="0" algn="l">
              <a:spcBef>
                <a:spcPts val="0"/>
              </a:spcBef>
              <a:spcAft>
                <a:spcPts val="0"/>
              </a:spcAft>
              <a:buNone/>
            </a:pPr>
            <a:r>
              <a:rPr lang="ko"/>
              <a:t>• CTA: 저장 + 다음 비포·애프터 예고</a:t>
            </a:r>
            <a:endParaRPr/>
          </a:p>
          <a:p>
            <a:pPr indent="0" lvl="0" marL="0" rtl="0" algn="l">
              <a:spcBef>
                <a:spcPts val="0"/>
              </a:spcBef>
              <a:spcAft>
                <a:spcPts val="0"/>
              </a:spcAft>
              <a:buNone/>
            </a:pPr>
            <a:r>
              <a:rPr lang="ko"/>
              <a:t>• 한계: 효과·판매 성과 미검증 시각 구성: 영상 영역과 캡션 체크리스트 영역을 40:60으로 분할. 워크북 연결: 내 캡션에 남길 실행 정보 2개. 사실·사례·수치는 출처와 확인 범위를 유지하고 가짜 UI·가짜 성과 이미지를 만들지 않는다.</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ig4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ig4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40 — 해시태그는 만능키가 아니라 탐색 보조</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공식 사실·통념 교정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게시물·Reel의 해시태그는 최대 5개이며, 관련 태그를 0~5개 쓰되 도달을 보장한다고 말할 수 없다.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현재 최대 5개</a:t>
            </a:r>
            <a:endParaRPr/>
          </a:p>
          <a:p>
            <a:pPr indent="0" lvl="0" marL="0" rtl="0" algn="l">
              <a:spcBef>
                <a:spcPts val="0"/>
              </a:spcBef>
              <a:spcAft>
                <a:spcPts val="0"/>
              </a:spcAft>
              <a:buNone/>
            </a:pPr>
            <a:r>
              <a:rPr lang="ko"/>
              <a:t>• 지역 / 업종 / 문제 / 시리즈 중 필요한 것만</a:t>
            </a:r>
            <a:endParaRPr/>
          </a:p>
          <a:p>
            <a:pPr indent="0" lvl="0" marL="0" rtl="0" algn="l">
              <a:spcBef>
                <a:spcPts val="0"/>
              </a:spcBef>
              <a:spcAft>
                <a:spcPts val="0"/>
              </a:spcAft>
              <a:buNone/>
            </a:pPr>
            <a:r>
              <a:rPr lang="ko"/>
              <a:t>• 범용 태그 묶음 복붙 금지</a:t>
            </a:r>
            <a:endParaRPr/>
          </a:p>
          <a:p>
            <a:pPr indent="0" lvl="0" marL="0" rtl="0" algn="l">
              <a:spcBef>
                <a:spcPts val="0"/>
              </a:spcBef>
              <a:spcAft>
                <a:spcPts val="0"/>
              </a:spcAft>
              <a:buNone/>
            </a:pPr>
            <a:r>
              <a:rPr lang="ko"/>
              <a:t>• 5개를 채운다고 도달 보장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최대치와 최적치를 구분한다. 2025-12-18 공식 공지를 기준으로 하며 특정 조합·반복의 순위 효과는 공개되지 않았다.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관련 태그 후보 0~5개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20개 태그 묶음에 X, 관련 0~5개 태그 카드에 O.</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https://www.instagram.com/p/DSalTolEbvf/?hl=en</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40 ‘해시태그는 만능키가 아니라 탐색 보조’. 16:9 한국어 교육 슬라이드. 한 가지 주장: 게시물·Reel의 해시태그는 최대 5개이며, 관련 태그를 0~5개 쓰되 도달을 보장한다고 말할 수 없다. 화면 문구: • 현재 최대 5개</a:t>
            </a:r>
            <a:endParaRPr/>
          </a:p>
          <a:p>
            <a:pPr indent="0" lvl="0" marL="0" rtl="0" algn="l">
              <a:spcBef>
                <a:spcPts val="0"/>
              </a:spcBef>
              <a:spcAft>
                <a:spcPts val="0"/>
              </a:spcAft>
              <a:buNone/>
            </a:pPr>
            <a:r>
              <a:rPr lang="ko"/>
              <a:t>• 지역 / 업종 / 문제 / 시리즈 중 필요한 것만</a:t>
            </a:r>
            <a:endParaRPr/>
          </a:p>
          <a:p>
            <a:pPr indent="0" lvl="0" marL="0" rtl="0" algn="l">
              <a:spcBef>
                <a:spcPts val="0"/>
              </a:spcBef>
              <a:spcAft>
                <a:spcPts val="0"/>
              </a:spcAft>
              <a:buNone/>
            </a:pPr>
            <a:r>
              <a:rPr lang="ko"/>
              <a:t>• 범용 태그 묶음 복붙 금지</a:t>
            </a:r>
            <a:endParaRPr/>
          </a:p>
          <a:p>
            <a:pPr indent="0" lvl="0" marL="0" rtl="0" algn="l">
              <a:spcBef>
                <a:spcPts val="0"/>
              </a:spcBef>
              <a:spcAft>
                <a:spcPts val="0"/>
              </a:spcAft>
              <a:buNone/>
            </a:pPr>
            <a:r>
              <a:rPr lang="ko"/>
              <a:t>• 5개를 채운다고 도달 보장 없음 시각 구성: 20개 태그 묶음에 X, 관련 0~5개 태그 카드에 O. 워크북 연결: 관련 태그 후보 0~5개. 사실·사례·수치는 출처와 확인 범위를 유지하고 가짜 UI·가짜 성과 이미지를 만들지 않는다.</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ig4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4" name="Google Shape;734;ig4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41 — 키워드와 해시태그는 댓글이 아니라 캡션에</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공식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게시물 설명란에 관련 표현을 자연스럽게 작성</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게시물 설명란에 관련 표현을 자연스럽게 작성</a:t>
            </a:r>
            <a:endParaRPr/>
          </a:p>
          <a:p>
            <a:pPr indent="0" lvl="0" marL="0" rtl="0" algn="l">
              <a:spcBef>
                <a:spcPts val="0"/>
              </a:spcBef>
              <a:spcAft>
                <a:spcPts val="0"/>
              </a:spcAft>
              <a:buNone/>
            </a:pPr>
            <a:r>
              <a:rPr lang="ko"/>
              <a:t>• 해시태그는 현재 허용 범위 안에서 필요한 것만</a:t>
            </a:r>
            <a:endParaRPr/>
          </a:p>
          <a:p>
            <a:pPr indent="0" lvl="0" marL="0" rtl="0" algn="l">
              <a:spcBef>
                <a:spcPts val="0"/>
              </a:spcBef>
              <a:spcAft>
                <a:spcPts val="0"/>
              </a:spcAft>
              <a:buNone/>
            </a:pPr>
            <a:r>
              <a:rPr lang="ko"/>
              <a:t>• 댓글 키워드 반복을 검색 전략으로 가르치지 않기</a:t>
            </a:r>
            <a:endParaRPr/>
          </a:p>
          <a:p>
            <a:pPr indent="0" lvl="0" marL="0" rtl="0" algn="l">
              <a:spcBef>
                <a:spcPts val="0"/>
              </a:spcBef>
              <a:spcAft>
                <a:spcPts val="0"/>
              </a:spcAft>
              <a:buNone/>
            </a:pPr>
            <a:r>
              <a:rPr lang="ko"/>
              <a:t>• 검색·추천·상위 노출은 보장되지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원고의 검색 팁을 반영한다. 공식 검색 안내의 취지는 게시물 캡션에 관련 키워드와 해시태그를 쓰라는 것이다. 해시태그는 현재 게시물·Reel당 최대 5개이지만 5개를 모두 채워야 한다는 뜻이 아니다.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 /home/kangkun/instagram_feature_factcheck_2026-09-16.md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41 ‘키워드와 해시태그는 댓글이 아니라 캡션에’. 16:9 한국어 교육 슬라이드. 한 가지 주장: 게시물 설명란에 관련 표현을 자연스럽게 작성 화면 문구: • 게시물 설명란에 관련 표현을 자연스럽게 작성</a:t>
            </a:r>
            <a:endParaRPr/>
          </a:p>
          <a:p>
            <a:pPr indent="0" lvl="0" marL="0" rtl="0" algn="l">
              <a:spcBef>
                <a:spcPts val="0"/>
              </a:spcBef>
              <a:spcAft>
                <a:spcPts val="0"/>
              </a:spcAft>
              <a:buNone/>
            </a:pPr>
            <a:r>
              <a:rPr lang="ko"/>
              <a:t>• 해시태그는 현재 허용 범위 안에서 필요한 것만</a:t>
            </a:r>
            <a:endParaRPr/>
          </a:p>
          <a:p>
            <a:pPr indent="0" lvl="0" marL="0" rtl="0" algn="l">
              <a:spcBef>
                <a:spcPts val="0"/>
              </a:spcBef>
              <a:spcAft>
                <a:spcPts val="0"/>
              </a:spcAft>
              <a:buNone/>
            </a:pPr>
            <a:r>
              <a:rPr lang="ko"/>
              <a:t>• 댓글 키워드 반복을 검색 전략으로 가르치지 않기</a:t>
            </a:r>
            <a:endParaRPr/>
          </a:p>
          <a:p>
            <a:pPr indent="0" lvl="0" marL="0" rtl="0" algn="l">
              <a:spcBef>
                <a:spcPts val="0"/>
              </a:spcBef>
              <a:spcAft>
                <a:spcPts val="0"/>
              </a:spcAft>
              <a:buNone/>
            </a:pPr>
            <a:r>
              <a:rPr lang="ko"/>
              <a:t>• 검색·추천·상위 노출은 보장되지 않는다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ig4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ig4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42 — Trial Reels — 팔로워에게 공개하기 전 비팔로워로 시험</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숨은 기능·공식 사실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Trial Reels는 Reel을 먼저 비팔로워에게 보여주고 반응을 본 뒤 전체 공개를 결정하는 실험 기능이다.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공유 전 Trial 켜기</a:t>
            </a:r>
            <a:endParaRPr/>
          </a:p>
          <a:p>
            <a:pPr indent="0" lvl="0" marL="0" rtl="0" algn="l">
              <a:spcBef>
                <a:spcPts val="0"/>
              </a:spcBef>
              <a:spcAft>
                <a:spcPts val="0"/>
              </a:spcAft>
              <a:buNone/>
            </a:pPr>
            <a:r>
              <a:rPr lang="ko"/>
              <a:t>• 먼저 비팔로워에게 표시</a:t>
            </a:r>
            <a:endParaRPr/>
          </a:p>
          <a:p>
            <a:pPr indent="0" lvl="0" marL="0" rtl="0" algn="l">
              <a:spcBef>
                <a:spcPts val="0"/>
              </a:spcBef>
              <a:spcAft>
                <a:spcPts val="0"/>
              </a:spcAft>
              <a:buNone/>
            </a:pPr>
            <a:r>
              <a:rPr lang="ko"/>
              <a:t>• 초기에는 Feed·프로필 grid에 비노출</a:t>
            </a:r>
            <a:endParaRPr/>
          </a:p>
          <a:p>
            <a:pPr indent="0" lvl="0" marL="0" rtl="0" algn="l">
              <a:spcBef>
                <a:spcPts val="0"/>
              </a:spcBef>
              <a:spcAft>
                <a:spcPts val="0"/>
              </a:spcAft>
              <a:buNone/>
            </a:pPr>
            <a:r>
              <a:rPr lang="ko"/>
              <a:t>• 결과 후 ‘모두에게 공유’ 선택 가능</a:t>
            </a:r>
            <a:endParaRPr/>
          </a:p>
          <a:p>
            <a:pPr indent="0" lvl="0" marL="0" rtl="0" algn="l">
              <a:spcBef>
                <a:spcPts val="0"/>
              </a:spcBef>
              <a:spcAft>
                <a:spcPts val="0"/>
              </a:spcAft>
              <a:buNone/>
            </a:pPr>
            <a:r>
              <a:rPr lang="ko"/>
              <a:t>• 계정별 기능 노출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시험이 성공을 보장하지 않는다. 새 주제·형식·훅을 작게 비교하는 용도로 설명한다. 토글이 없으면 종이에 A/B 훅만 설계한다.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Trial Reels 목적·대체 경로 기록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Reel A가 ‘비팔로워 시험’ 게이트를 거쳐 ‘모두에게 공유?’ 선택으로 가는 흐름.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https://creators.instagram.com/blog/instagram-trial-reels ; https://about.fb.com/news/2024/12/trial-reels-try-content-non-followers-first-see-what-perfoms-best</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42 ‘Trial Reels — 팔로워에게 공개하기 전 비팔로워로 시험’. 16:9 한국어 교육 슬라이드. 한 가지 주장: Trial Reels는 Reel을 먼저 비팔로워에게 보여주고 반응을 본 뒤 전체 공개를 결정하는 실험 기능이다. 화면 문구: • 공유 전 Trial 켜기</a:t>
            </a:r>
            <a:endParaRPr/>
          </a:p>
          <a:p>
            <a:pPr indent="0" lvl="0" marL="0" rtl="0" algn="l">
              <a:spcBef>
                <a:spcPts val="0"/>
              </a:spcBef>
              <a:spcAft>
                <a:spcPts val="0"/>
              </a:spcAft>
              <a:buNone/>
            </a:pPr>
            <a:r>
              <a:rPr lang="ko"/>
              <a:t>• 먼저 비팔로워에게 표시</a:t>
            </a:r>
            <a:endParaRPr/>
          </a:p>
          <a:p>
            <a:pPr indent="0" lvl="0" marL="0" rtl="0" algn="l">
              <a:spcBef>
                <a:spcPts val="0"/>
              </a:spcBef>
              <a:spcAft>
                <a:spcPts val="0"/>
              </a:spcAft>
              <a:buNone/>
            </a:pPr>
            <a:r>
              <a:rPr lang="ko"/>
              <a:t>• 초기에는 Feed·프로필 grid에 비노출</a:t>
            </a:r>
            <a:endParaRPr/>
          </a:p>
          <a:p>
            <a:pPr indent="0" lvl="0" marL="0" rtl="0" algn="l">
              <a:spcBef>
                <a:spcPts val="0"/>
              </a:spcBef>
              <a:spcAft>
                <a:spcPts val="0"/>
              </a:spcAft>
              <a:buNone/>
            </a:pPr>
            <a:r>
              <a:rPr lang="ko"/>
              <a:t>• 결과 후 ‘모두에게 공유’ 선택 가능</a:t>
            </a:r>
            <a:endParaRPr/>
          </a:p>
          <a:p>
            <a:pPr indent="0" lvl="0" marL="0" rtl="0" algn="l">
              <a:spcBef>
                <a:spcPts val="0"/>
              </a:spcBef>
              <a:spcAft>
                <a:spcPts val="0"/>
              </a:spcAft>
              <a:buNone/>
            </a:pPr>
            <a:r>
              <a:rPr lang="ko"/>
              <a:t>• 계정별 기능 노출 확인 시각 구성: Reel A가 ‘비팔로워 시험’ 게이트를 거쳐 ‘모두에게 공유?’ 선택으로 가는 흐름. 워크북 연결: 숨은 기능 지도에 Trial Reels 목적·대체 경로 기록. 사실·사례·수치는 출처와 확인 범위를 유지하고 가짜 UI·가짜 성과 이미지를 만들지 않는다.</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ig4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ig4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43 — 발견용 Reel도 답과 근거가 먼저다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개념·선택 확장 준비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Reel은 유행을 복제하기보다 고객 질문·짧은 답·실제 장면·한 CTA를 선명하게 묶는다.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0~3초: 고객 질문 또는 결론</a:t>
            </a:r>
            <a:endParaRPr/>
          </a:p>
          <a:p>
            <a:pPr indent="0" lvl="0" marL="0" rtl="0" algn="l">
              <a:spcBef>
                <a:spcPts val="0"/>
              </a:spcBef>
              <a:spcAft>
                <a:spcPts val="0"/>
              </a:spcAft>
              <a:buNone/>
            </a:pPr>
            <a:r>
              <a:rPr lang="ko"/>
              <a:t>• 3~15초: 한 문장 답</a:t>
            </a:r>
            <a:endParaRPr/>
          </a:p>
          <a:p>
            <a:pPr indent="0" lvl="0" marL="0" rtl="0" algn="l">
              <a:spcBef>
                <a:spcPts val="0"/>
              </a:spcBef>
              <a:spcAft>
                <a:spcPts val="0"/>
              </a:spcAft>
              <a:buNone/>
            </a:pPr>
            <a:r>
              <a:rPr lang="ko"/>
              <a:t>• 실제 손·장소·도구·결과</a:t>
            </a:r>
            <a:endParaRPr/>
          </a:p>
          <a:p>
            <a:pPr indent="0" lvl="0" marL="0" rtl="0" algn="l">
              <a:spcBef>
                <a:spcPts val="0"/>
              </a:spcBef>
              <a:spcAft>
                <a:spcPts val="0"/>
              </a:spcAft>
              <a:buNone/>
            </a:pPr>
            <a:r>
              <a:rPr lang="ko"/>
              <a:t>• 핵심 자막</a:t>
            </a:r>
            <a:endParaRPr/>
          </a:p>
          <a:p>
            <a:pPr indent="0" lvl="0" marL="0" rtl="0" algn="l">
              <a:spcBef>
                <a:spcPts val="0"/>
              </a:spcBef>
              <a:spcAft>
                <a:spcPts val="0"/>
              </a:spcAft>
              <a:buNone/>
            </a:pPr>
            <a:r>
              <a:rPr lang="ko"/>
              <a:t>• 한 가지 CTA</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얼굴 출연은 필수가 아니다. 3분이 넘는 Reel은 신규 대상에게 추천되지 않는다는 현행 Help Center 안내가 있지만, 이 수업의 15~30초는 학습 설계값이지 공식 최적 길이가 아니다.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선택 Reel의 첫 문장 후보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5칸 타임라인이 아니라 순서 카드로 표현하여 화면에 시간 라벨처럼 보이지 않게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https://help.instagram.com/2720958398006062 ; 기존 실습안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43 ‘발견용 Reel도 답과 근거가 먼저다’. 16:9 한국어 교육 슬라이드. 한 가지 주장: Reel은 유행을 복제하기보다 고객 질문·짧은 답·실제 장면·한 CTA를 선명하게 묶는다. 화면 문구: • 0~3초: 고객 질문 또는 결론</a:t>
            </a:r>
            <a:endParaRPr/>
          </a:p>
          <a:p>
            <a:pPr indent="0" lvl="0" marL="0" rtl="0" algn="l">
              <a:spcBef>
                <a:spcPts val="0"/>
              </a:spcBef>
              <a:spcAft>
                <a:spcPts val="0"/>
              </a:spcAft>
              <a:buNone/>
            </a:pPr>
            <a:r>
              <a:rPr lang="ko"/>
              <a:t>• 3~15초: 한 문장 답</a:t>
            </a:r>
            <a:endParaRPr/>
          </a:p>
          <a:p>
            <a:pPr indent="0" lvl="0" marL="0" rtl="0" algn="l">
              <a:spcBef>
                <a:spcPts val="0"/>
              </a:spcBef>
              <a:spcAft>
                <a:spcPts val="0"/>
              </a:spcAft>
              <a:buNone/>
            </a:pPr>
            <a:r>
              <a:rPr lang="ko"/>
              <a:t>• 실제 손·장소·도구·결과</a:t>
            </a:r>
            <a:endParaRPr/>
          </a:p>
          <a:p>
            <a:pPr indent="0" lvl="0" marL="0" rtl="0" algn="l">
              <a:spcBef>
                <a:spcPts val="0"/>
              </a:spcBef>
              <a:spcAft>
                <a:spcPts val="0"/>
              </a:spcAft>
              <a:buNone/>
            </a:pPr>
            <a:r>
              <a:rPr lang="ko"/>
              <a:t>• 핵심 자막</a:t>
            </a:r>
            <a:endParaRPr/>
          </a:p>
          <a:p>
            <a:pPr indent="0" lvl="0" marL="0" rtl="0" algn="l">
              <a:spcBef>
                <a:spcPts val="0"/>
              </a:spcBef>
              <a:spcAft>
                <a:spcPts val="0"/>
              </a:spcAft>
              <a:buNone/>
            </a:pPr>
            <a:r>
              <a:rPr lang="ko"/>
              <a:t>• 한 가지 CTA 시각 구성: 5칸 타임라인이 아니라 순서 카드로 표현하여 화면에 시간 라벨처럼 보이지 않게 한다. 워크북 연결: 선택 Reel의 첫 문장 후보. 사실·사례·수치는 출처와 확인 범위를 유지하고 가짜 UI·가짜 성과 이미지를 만들지 않는다.</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ig4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ig4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44 — 형식마다 맡길 역할이 다르다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Reels: 처음 만나게 하기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Reels: 처음 만나게 하기</a:t>
            </a:r>
            <a:endParaRPr/>
          </a:p>
          <a:p>
            <a:pPr indent="0" lvl="0" marL="0" rtl="0" algn="l">
              <a:spcBef>
                <a:spcPts val="0"/>
              </a:spcBef>
              <a:spcAft>
                <a:spcPts val="0"/>
              </a:spcAft>
              <a:buNone/>
            </a:pPr>
            <a:r>
              <a:rPr lang="ko"/>
              <a:t>• Feed: 경험을 지식·사례·관점으로 쌓기</a:t>
            </a:r>
            <a:endParaRPr/>
          </a:p>
          <a:p>
            <a:pPr indent="0" lvl="0" marL="0" rtl="0" algn="l">
              <a:spcBef>
                <a:spcPts val="0"/>
              </a:spcBef>
              <a:spcAft>
                <a:spcPts val="0"/>
              </a:spcAft>
              <a:buNone/>
            </a:pPr>
            <a:r>
              <a:rPr lang="ko"/>
              <a:t>• Stories: 계속 생각나게 하고 말 걸게 하기</a:t>
            </a:r>
            <a:endParaRPr/>
          </a:p>
          <a:p>
            <a:pPr indent="0" lvl="0" marL="0" rtl="0" algn="l">
              <a:spcBef>
                <a:spcPts val="0"/>
              </a:spcBef>
              <a:spcAft>
                <a:spcPts val="0"/>
              </a:spcAft>
              <a:buNone/>
            </a:pPr>
            <a:r>
              <a:rPr lang="ko"/>
              <a:t>• Highlights: 프로필의 안내판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릴스는 발견, 피드는 이해, 스토리는 관계, 하이라이트는 안내에 주 역할을 둔다. 실제 도달은 계정과 콘텐츠마다 다르므로 절대 공식이 아니라 설계 기준으로 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44 ‘형식마다 맡길 역할이 다르다’. 16:9 한국어 교육 슬라이드. 한 가지 주장: Reels: 처음 만나게 하기 화면 문구: • Reels: 처음 만나게 하기</a:t>
            </a:r>
            <a:endParaRPr/>
          </a:p>
          <a:p>
            <a:pPr indent="0" lvl="0" marL="0" rtl="0" algn="l">
              <a:spcBef>
                <a:spcPts val="0"/>
              </a:spcBef>
              <a:spcAft>
                <a:spcPts val="0"/>
              </a:spcAft>
              <a:buNone/>
            </a:pPr>
            <a:r>
              <a:rPr lang="ko"/>
              <a:t>• Feed: 경험을 지식·사례·관점으로 쌓기</a:t>
            </a:r>
            <a:endParaRPr/>
          </a:p>
          <a:p>
            <a:pPr indent="0" lvl="0" marL="0" rtl="0" algn="l">
              <a:spcBef>
                <a:spcPts val="0"/>
              </a:spcBef>
              <a:spcAft>
                <a:spcPts val="0"/>
              </a:spcAft>
              <a:buNone/>
            </a:pPr>
            <a:r>
              <a:rPr lang="ko"/>
              <a:t>• Stories: 계속 생각나게 하고 말 걸게 하기</a:t>
            </a:r>
            <a:endParaRPr/>
          </a:p>
          <a:p>
            <a:pPr indent="0" lvl="0" marL="0" rtl="0" algn="l">
              <a:spcBef>
                <a:spcPts val="0"/>
              </a:spcBef>
              <a:spcAft>
                <a:spcPts val="0"/>
              </a:spcAft>
              <a:buNone/>
            </a:pPr>
            <a:r>
              <a:rPr lang="ko"/>
              <a:t>• Highlights: 프로필의 안내판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ig4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8" name="Google Shape;798;ig4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45 — 실습 — 숨은 기능 지도 앞면 채우기</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발견성 · 개인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기능을 외우지 말고 ‘언제 확인하고 무엇을 결정하는가’로 기록한다.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Search — 고객 표현 관찰</a:t>
            </a:r>
            <a:endParaRPr/>
          </a:p>
          <a:p>
            <a:pPr indent="0" lvl="0" marL="0" rtl="0" algn="l">
              <a:spcBef>
                <a:spcPts val="0"/>
              </a:spcBef>
              <a:spcAft>
                <a:spcPts val="0"/>
              </a:spcAft>
              <a:buNone/>
            </a:pPr>
            <a:r>
              <a:rPr lang="ko"/>
              <a:t>• Account Status — 추천 자격 진단</a:t>
            </a:r>
            <a:endParaRPr/>
          </a:p>
          <a:p>
            <a:pPr indent="0" lvl="0" marL="0" rtl="0" algn="l">
              <a:spcBef>
                <a:spcPts val="0"/>
              </a:spcBef>
              <a:spcAft>
                <a:spcPts val="0"/>
              </a:spcAft>
              <a:buNone/>
            </a:pPr>
            <a:r>
              <a:rPr lang="ko"/>
              <a:t>• 외부 색인 — 발견/개인정보 선택</a:t>
            </a:r>
            <a:endParaRPr/>
          </a:p>
          <a:p>
            <a:pPr indent="0" lvl="0" marL="0" rtl="0" algn="l">
              <a:spcBef>
                <a:spcPts val="0"/>
              </a:spcBef>
              <a:spcAft>
                <a:spcPts val="0"/>
              </a:spcAft>
              <a:buNone/>
            </a:pPr>
            <a:r>
              <a:rPr lang="ko"/>
              <a:t>• 이미지별 alt — 접근성 설명</a:t>
            </a:r>
            <a:endParaRPr/>
          </a:p>
          <a:p>
            <a:pPr indent="0" lvl="0" marL="0" rtl="0" algn="l">
              <a:spcBef>
                <a:spcPts val="0"/>
              </a:spcBef>
              <a:spcAft>
                <a:spcPts val="0"/>
              </a:spcAft>
              <a:buNone/>
            </a:pPr>
            <a:r>
              <a:rPr lang="ko"/>
              <a:t>• Trial Reels — 비팔로워 실험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각 기능 옆에 `내 계정에서 보임/안 보임/확인 필요`, `내가 할 다음 행동`을 적게 한다. 메뉴가 없다고 뒤처진 것이 아님을 강조한다.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 앞면 5항목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기능/목적/내 계정/다음 행동의 4열 지도.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각 기능의 앞 슬라이드 공식 출처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45 ‘실습 — 숨은 기능 지도 앞면 채우기’. 16:9 한국어 교육 슬라이드. 한 가지 주장: 기능을 외우지 말고 ‘언제 확인하고 무엇을 결정하는가’로 기록한다. 화면 문구: • Search — 고객 표현 관찰</a:t>
            </a:r>
            <a:endParaRPr/>
          </a:p>
          <a:p>
            <a:pPr indent="0" lvl="0" marL="0" rtl="0" algn="l">
              <a:spcBef>
                <a:spcPts val="0"/>
              </a:spcBef>
              <a:spcAft>
                <a:spcPts val="0"/>
              </a:spcAft>
              <a:buNone/>
            </a:pPr>
            <a:r>
              <a:rPr lang="ko"/>
              <a:t>• Account Status — 추천 자격 진단</a:t>
            </a:r>
            <a:endParaRPr/>
          </a:p>
          <a:p>
            <a:pPr indent="0" lvl="0" marL="0" rtl="0" algn="l">
              <a:spcBef>
                <a:spcPts val="0"/>
              </a:spcBef>
              <a:spcAft>
                <a:spcPts val="0"/>
              </a:spcAft>
              <a:buNone/>
            </a:pPr>
            <a:r>
              <a:rPr lang="ko"/>
              <a:t>• 외부 색인 — 발견/개인정보 선택</a:t>
            </a:r>
            <a:endParaRPr/>
          </a:p>
          <a:p>
            <a:pPr indent="0" lvl="0" marL="0" rtl="0" algn="l">
              <a:spcBef>
                <a:spcPts val="0"/>
              </a:spcBef>
              <a:spcAft>
                <a:spcPts val="0"/>
              </a:spcAft>
              <a:buNone/>
            </a:pPr>
            <a:r>
              <a:rPr lang="ko"/>
              <a:t>• 이미지별 alt — 접근성 설명</a:t>
            </a:r>
            <a:endParaRPr/>
          </a:p>
          <a:p>
            <a:pPr indent="0" lvl="0" marL="0" rtl="0" algn="l">
              <a:spcBef>
                <a:spcPts val="0"/>
              </a:spcBef>
              <a:spcAft>
                <a:spcPts val="0"/>
              </a:spcAft>
              <a:buNone/>
            </a:pPr>
            <a:r>
              <a:rPr lang="ko"/>
              <a:t>• Trial Reels — 비팔로워 실험 시각 구성: 기능/목적/내 계정/다음 행동의 4열 지도. 워크북 연결: 숨은 기능 지도 앞면 5항목. 사실·사례·수치는 출처와 확인 범위를 유지하고 가짜 UI·가짜 성과 이미지를 만들지 않는다.</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ig4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4" name="Google Shape;814;ig4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46 — 발견성 체크 — 찾게 하되 과장하지 않기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구간 리뷰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발견 가능성은 높이되 순위·도달·성과를 약속하지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고객의 실제 표현이 보이는가?</a:t>
            </a:r>
            <a:endParaRPr/>
          </a:p>
          <a:p>
            <a:pPr indent="0" lvl="0" marL="0" rtl="0" algn="l">
              <a:spcBef>
                <a:spcPts val="0"/>
              </a:spcBef>
              <a:spcAft>
                <a:spcPts val="0"/>
              </a:spcAft>
              <a:buNone/>
            </a:pPr>
            <a:r>
              <a:rPr lang="ko"/>
              <a:t>• 추천 자격을 확인했는가?</a:t>
            </a:r>
            <a:endParaRPr/>
          </a:p>
          <a:p>
            <a:pPr indent="0" lvl="0" marL="0" rtl="0" algn="l">
              <a:spcBef>
                <a:spcPts val="0"/>
              </a:spcBef>
              <a:spcAft>
                <a:spcPts val="0"/>
              </a:spcAft>
              <a:buNone/>
            </a:pPr>
            <a:r>
              <a:rPr lang="ko"/>
              <a:t>• 공개·색인 범위를 선택했는가?</a:t>
            </a:r>
            <a:endParaRPr/>
          </a:p>
          <a:p>
            <a:pPr indent="0" lvl="0" marL="0" rtl="0" algn="l">
              <a:spcBef>
                <a:spcPts val="0"/>
              </a:spcBef>
              <a:spcAft>
                <a:spcPts val="0"/>
              </a:spcAft>
              <a:buNone/>
            </a:pPr>
            <a:r>
              <a:rPr lang="ko"/>
              <a:t>• 원본 근거가 있는가?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짝과 한 항목씩 구두 확인한다. ‘키워드 몇 번’ 같은 규칙이 나오면 공식 근거가 없음을 되짚는다.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발견성 지도 1차 검수 ---</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돋보기 주변 네 체크포인트.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공식 조사 문서 통념 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46 ‘발견성 체크 — 찾게 하되 과장하지 않기’. 16:9 한국어 교육 슬라이드. 한 가지 주장: 발견 가능성은 높이되 순위·도달·성과를 약속하지 않는다. 화면 문구: • 고객의 실제 표현이 보이는가?</a:t>
            </a:r>
            <a:endParaRPr/>
          </a:p>
          <a:p>
            <a:pPr indent="0" lvl="0" marL="0" rtl="0" algn="l">
              <a:spcBef>
                <a:spcPts val="0"/>
              </a:spcBef>
              <a:spcAft>
                <a:spcPts val="0"/>
              </a:spcAft>
              <a:buNone/>
            </a:pPr>
            <a:r>
              <a:rPr lang="ko"/>
              <a:t>• 추천 자격을 확인했는가?</a:t>
            </a:r>
            <a:endParaRPr/>
          </a:p>
          <a:p>
            <a:pPr indent="0" lvl="0" marL="0" rtl="0" algn="l">
              <a:spcBef>
                <a:spcPts val="0"/>
              </a:spcBef>
              <a:spcAft>
                <a:spcPts val="0"/>
              </a:spcAft>
              <a:buNone/>
            </a:pPr>
            <a:r>
              <a:rPr lang="ko"/>
              <a:t>• 공개·색인 범위를 선택했는가?</a:t>
            </a:r>
            <a:endParaRPr/>
          </a:p>
          <a:p>
            <a:pPr indent="0" lvl="0" marL="0" rtl="0" algn="l">
              <a:spcBef>
                <a:spcPts val="0"/>
              </a:spcBef>
              <a:spcAft>
                <a:spcPts val="0"/>
              </a:spcAft>
              <a:buNone/>
            </a:pPr>
            <a:r>
              <a:rPr lang="ko"/>
              <a:t>• 원본 근거가 있는가? 시각 구성: 돋보기 주변 네 체크포인트. 워크북 연결: 발견성 지도 1차 검수 ---. 사실·사례·수치는 출처와 확인 범위를 유지하고 가짜 UI·가짜 성과 이미지를 만들지 않는다.</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ig4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9" name="Google Shape;829;ig4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47 — 실습 — 내 존재의 검색 근거 점검</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발견성 · 개인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이름·소개에 고객 언어가 있는가?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이름·소개에 고객 언어가 있는가?</a:t>
            </a:r>
            <a:endParaRPr/>
          </a:p>
          <a:p>
            <a:pPr indent="0" lvl="0" marL="0" rtl="0" algn="l">
              <a:spcBef>
                <a:spcPts val="0"/>
              </a:spcBef>
              <a:spcAft>
                <a:spcPts val="0"/>
              </a:spcAft>
              <a:buNone/>
            </a:pPr>
            <a:r>
              <a:rPr lang="ko"/>
              <a:t>• 지역 고객이라면 위치가 있는가?</a:t>
            </a:r>
            <a:endParaRPr/>
          </a:p>
          <a:p>
            <a:pPr indent="0" lvl="0" marL="0" rtl="0" algn="l">
              <a:spcBef>
                <a:spcPts val="0"/>
              </a:spcBef>
              <a:spcAft>
                <a:spcPts val="0"/>
              </a:spcAft>
              <a:buNone/>
            </a:pPr>
            <a:r>
              <a:rPr lang="ko"/>
              <a:t>• 캡션에 실제 질문과 답이 있는가?</a:t>
            </a:r>
            <a:endParaRPr/>
          </a:p>
          <a:p>
            <a:pPr indent="0" lvl="0" marL="0" rtl="0" algn="l">
              <a:spcBef>
                <a:spcPts val="0"/>
              </a:spcBef>
              <a:spcAft>
                <a:spcPts val="0"/>
              </a:spcAft>
              <a:buNone/>
            </a:pPr>
            <a:r>
              <a:rPr lang="ko"/>
              <a:t>• 직접 경험을 보여주는 장면이 있는가?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교육생이 자기 계정을 하나씩 점검한다. 없는 항목은 잘못이 아니라 다음 행동 후보로 표시한다.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검색 근거 체크 4칸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47 ‘실습 — 내 존재의 검색 근거 점검’. 16:9 한국어 교육 슬라이드. 한 가지 주장: 이름·소개에 고객 언어가 있는가? 화면 문구: • 이름·소개에 고객 언어가 있는가?</a:t>
            </a:r>
            <a:endParaRPr/>
          </a:p>
          <a:p>
            <a:pPr indent="0" lvl="0" marL="0" rtl="0" algn="l">
              <a:spcBef>
                <a:spcPts val="0"/>
              </a:spcBef>
              <a:spcAft>
                <a:spcPts val="0"/>
              </a:spcAft>
              <a:buNone/>
            </a:pPr>
            <a:r>
              <a:rPr lang="ko"/>
              <a:t>• 지역 고객이라면 위치가 있는가?</a:t>
            </a:r>
            <a:endParaRPr/>
          </a:p>
          <a:p>
            <a:pPr indent="0" lvl="0" marL="0" rtl="0" algn="l">
              <a:spcBef>
                <a:spcPts val="0"/>
              </a:spcBef>
              <a:spcAft>
                <a:spcPts val="0"/>
              </a:spcAft>
              <a:buNone/>
            </a:pPr>
            <a:r>
              <a:rPr lang="ko"/>
              <a:t>• 캡션에 실제 질문과 답이 있는가?</a:t>
            </a:r>
            <a:endParaRPr/>
          </a:p>
          <a:p>
            <a:pPr indent="0" lvl="0" marL="0" rtl="0" algn="l">
              <a:spcBef>
                <a:spcPts val="0"/>
              </a:spcBef>
              <a:spcAft>
                <a:spcPts val="0"/>
              </a:spcAft>
              <a:buNone/>
            </a:pPr>
            <a:r>
              <a:rPr lang="ko"/>
              <a:t>• 직접 경험을 보여주는 장면이 있는가? 시각 구성: 핵심 문장과 흐름을 카드·화살표·체크 아이콘으로 시각화한다. 워크북 연결: 검색 근거 체크 4칸. 사실·사례·수치는 출처와 확인 범위를 유지하고 가짜 UI·가짜 성과 이미지를 만들지 않는다.</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ig4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ig4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48 — 3부 연결성 — 반응할 작은 문을 하나 연다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구간 전환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연결성은 팔로워 수가 아니라 고객이 부담 없이 답하고 이동할 경로를 만드는 것이다.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투표</a:t>
            </a:r>
            <a:endParaRPr/>
          </a:p>
          <a:p>
            <a:pPr indent="0" lvl="0" marL="0" rtl="0" algn="l">
              <a:spcBef>
                <a:spcPts val="0"/>
              </a:spcBef>
              <a:spcAft>
                <a:spcPts val="0"/>
              </a:spcAft>
              <a:buNone/>
            </a:pPr>
            <a:r>
              <a:rPr lang="ko"/>
              <a:t>• 질문</a:t>
            </a:r>
            <a:endParaRPr/>
          </a:p>
          <a:p>
            <a:pPr indent="0" lvl="0" marL="0" rtl="0" algn="l">
              <a:spcBef>
                <a:spcPts val="0"/>
              </a:spcBef>
              <a:spcAft>
                <a:spcPts val="0"/>
              </a:spcAft>
              <a:buNone/>
            </a:pPr>
            <a:r>
              <a:rPr lang="ko"/>
              <a:t>• 답장·DM</a:t>
            </a:r>
            <a:endParaRPr/>
          </a:p>
          <a:p>
            <a:pPr indent="0" lvl="0" marL="0" rtl="0" algn="l">
              <a:spcBef>
                <a:spcPts val="0"/>
              </a:spcBef>
              <a:spcAft>
                <a:spcPts val="0"/>
              </a:spcAft>
              <a:buNone/>
            </a:pPr>
            <a:r>
              <a:rPr lang="ko"/>
              <a:t>• 링크</a:t>
            </a:r>
            <a:endParaRPr/>
          </a:p>
          <a:p>
            <a:pPr indent="0" lvl="0" marL="0" rtl="0" algn="l">
              <a:spcBef>
                <a:spcPts val="0"/>
              </a:spcBef>
              <a:spcAft>
                <a:spcPts val="0"/>
              </a:spcAft>
              <a:buNone/>
            </a:pPr>
            <a:r>
              <a:rPr lang="ko"/>
              <a:t>• 함께 게시하기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CTA를 여러 개 겹치지 않는다. 오늘 공통 실습은 Stories를 이용한 3단계 대화다.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큰 문 하나와 그 안의 다섯 작은 반응 버튼.</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Stories 공식 가이드;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48 ‘3부 연결성 — 반응할 작은 문을 하나 연다’. 16:9 한국어 교육 슬라이드. 한 가지 주장: 연결성은 팔로워 수가 아니라 고객이 부담 없이 답하고 이동할 경로를 만드는 것이다. 화면 문구: • 투표</a:t>
            </a:r>
            <a:endParaRPr/>
          </a:p>
          <a:p>
            <a:pPr indent="0" lvl="0" marL="0" rtl="0" algn="l">
              <a:spcBef>
                <a:spcPts val="0"/>
              </a:spcBef>
              <a:spcAft>
                <a:spcPts val="0"/>
              </a:spcAft>
              <a:buNone/>
            </a:pPr>
            <a:r>
              <a:rPr lang="ko"/>
              <a:t>• 질문</a:t>
            </a:r>
            <a:endParaRPr/>
          </a:p>
          <a:p>
            <a:pPr indent="0" lvl="0" marL="0" rtl="0" algn="l">
              <a:spcBef>
                <a:spcPts val="0"/>
              </a:spcBef>
              <a:spcAft>
                <a:spcPts val="0"/>
              </a:spcAft>
              <a:buNone/>
            </a:pPr>
            <a:r>
              <a:rPr lang="ko"/>
              <a:t>• 답장·DM</a:t>
            </a:r>
            <a:endParaRPr/>
          </a:p>
          <a:p>
            <a:pPr indent="0" lvl="0" marL="0" rtl="0" algn="l">
              <a:spcBef>
                <a:spcPts val="0"/>
              </a:spcBef>
              <a:spcAft>
                <a:spcPts val="0"/>
              </a:spcAft>
              <a:buNone/>
            </a:pPr>
            <a:r>
              <a:rPr lang="ko"/>
              <a:t>• 링크</a:t>
            </a:r>
            <a:endParaRPr/>
          </a:p>
          <a:p>
            <a:pPr indent="0" lvl="0" marL="0" rtl="0" algn="l">
              <a:spcBef>
                <a:spcPts val="0"/>
              </a:spcBef>
              <a:spcAft>
                <a:spcPts val="0"/>
              </a:spcAft>
              <a:buNone/>
            </a:pPr>
            <a:r>
              <a:rPr lang="ko"/>
              <a:t>• 함께 게시하기 시각 구성: 큰 문 하나와 그 안의 다섯 작은 반응 버튼. 워크북 연결: 없음. 사실·사례·수치는 출처와 확인 범위를 유지하고 가짜 UI·가짜 성과 이미지를 만들지 않는다.</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8" name="Shape 858"/>
        <p:cNvGrpSpPr/>
        <p:nvPr/>
      </p:nvGrpSpPr>
      <p:grpSpPr>
        <a:xfrm>
          <a:off x="0" y="0"/>
          <a:ext cx="0" cy="0"/>
          <a:chOff x="0" y="0"/>
          <a:chExt cx="0" cy="0"/>
        </a:xfrm>
      </p:grpSpPr>
      <p:sp>
        <p:nvSpPr>
          <p:cNvPr id="859" name="Google Shape;859;ig4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0" name="Google Shape;860;ig4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49 — 인맥 관리는 네 층으로 나눈다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기능 지도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팔로잉: 계속 보고 싶은 계정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팔로잉: 계속 보고 싶은 계정</a:t>
            </a:r>
            <a:endParaRPr/>
          </a:p>
          <a:p>
            <a:pPr indent="0" lvl="0" marL="0" rtl="0" algn="l">
              <a:spcBef>
                <a:spcPts val="0"/>
              </a:spcBef>
              <a:spcAft>
                <a:spcPts val="0"/>
              </a:spcAft>
              <a:buNone/>
            </a:pPr>
            <a:r>
              <a:rPr lang="ko"/>
              <a:t>• 즐겨찾기: 우선 보고 싶은 핵심 계정</a:t>
            </a:r>
            <a:endParaRPr/>
          </a:p>
          <a:p>
            <a:pPr indent="0" lvl="0" marL="0" rtl="0" algn="l">
              <a:spcBef>
                <a:spcPts val="0"/>
              </a:spcBef>
              <a:spcAft>
                <a:spcPts val="0"/>
              </a:spcAft>
              <a:buNone/>
            </a:pPr>
            <a:r>
              <a:rPr lang="ko"/>
              <a:t>• 친한 친구: 제한된 대상과 Stories 공유</a:t>
            </a:r>
            <a:endParaRPr/>
          </a:p>
          <a:p>
            <a:pPr indent="0" lvl="0" marL="0" rtl="0" algn="l">
              <a:spcBef>
                <a:spcPts val="0"/>
              </a:spcBef>
              <a:spcAft>
                <a:spcPts val="0"/>
              </a:spcAft>
              <a:buNone/>
            </a:pPr>
            <a:r>
              <a:rPr lang="ko"/>
              <a:t>• 알림: 특정 계정의 새 활동을 놓치지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모든 사람을 같은 강도로 관리할 필요가 없다. 관계 목적에 맞는 기능을 고른다. 자동 좋아요·자동 댓글·무차별 팔로우는 관계 관리가 아니다.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관계 기능 1개 선택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49 ‘인맥 관리는 네 층으로 나눈다’. 16:9 한국어 교육 슬라이드. 한 가지 주장: 팔로잉: 계속 보고 싶은 계정 화면 문구: • 팔로잉: 계속 보고 싶은 계정</a:t>
            </a:r>
            <a:endParaRPr/>
          </a:p>
          <a:p>
            <a:pPr indent="0" lvl="0" marL="0" rtl="0" algn="l">
              <a:spcBef>
                <a:spcPts val="0"/>
              </a:spcBef>
              <a:spcAft>
                <a:spcPts val="0"/>
              </a:spcAft>
              <a:buNone/>
            </a:pPr>
            <a:r>
              <a:rPr lang="ko"/>
              <a:t>• 즐겨찾기: 우선 보고 싶은 핵심 계정</a:t>
            </a:r>
            <a:endParaRPr/>
          </a:p>
          <a:p>
            <a:pPr indent="0" lvl="0" marL="0" rtl="0" algn="l">
              <a:spcBef>
                <a:spcPts val="0"/>
              </a:spcBef>
              <a:spcAft>
                <a:spcPts val="0"/>
              </a:spcAft>
              <a:buNone/>
            </a:pPr>
            <a:r>
              <a:rPr lang="ko"/>
              <a:t>• 친한 친구: 제한된 대상과 Stories 공유</a:t>
            </a:r>
            <a:endParaRPr/>
          </a:p>
          <a:p>
            <a:pPr indent="0" lvl="0" marL="0" rtl="0" algn="l">
              <a:spcBef>
                <a:spcPts val="0"/>
              </a:spcBef>
              <a:spcAft>
                <a:spcPts val="0"/>
              </a:spcAft>
              <a:buNone/>
            </a:pPr>
            <a:r>
              <a:rPr lang="ko"/>
              <a:t>• 알림: 특정 계정의 새 활동을 놓치지 않기 시각 구성: 핵심 문장과 흐름을 카드·화살표·체크 아이콘으로 시각화한다. 워크북 연결: 관계 기능 1개 선택. 사실·사례·수치는 출처와 확인 범위를 유지하고 가짜 UI·가짜 성과 이미지를 만들지 않는다.</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ig5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ig5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50 — 팔로잉과 팔로워는 다른 숫자다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정정·주의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팔로잉: 내가 구독하는 계정 · 공식 상한 7,500</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팔로잉: 내가 구독하는 계정 · 공식 상한 7,500</a:t>
            </a:r>
            <a:endParaRPr/>
          </a:p>
          <a:p>
            <a:pPr indent="0" lvl="0" marL="0" rtl="0" algn="l">
              <a:spcBef>
                <a:spcPts val="0"/>
              </a:spcBef>
              <a:spcAft>
                <a:spcPts val="0"/>
              </a:spcAft>
              <a:buNone/>
            </a:pPr>
            <a:r>
              <a:rPr lang="ko"/>
              <a:t>• 팔로워: 나를 팔로우하는 사람 · 동일한 7,500 상한 아님</a:t>
            </a:r>
            <a:endParaRPr/>
          </a:p>
          <a:p>
            <a:pPr indent="0" lvl="0" marL="0" rtl="0" algn="l">
              <a:spcBef>
                <a:spcPts val="0"/>
              </a:spcBef>
              <a:spcAft>
                <a:spcPts val="0"/>
              </a:spcAft>
              <a:buNone/>
            </a:pPr>
            <a:r>
              <a:rPr lang="ko"/>
              <a:t>• 원고의 7,000명은 7,500명으로 수정</a:t>
            </a:r>
            <a:endParaRPr/>
          </a:p>
          <a:p>
            <a:pPr indent="0" lvl="0" marL="0" rtl="0" algn="l">
              <a:spcBef>
                <a:spcPts val="0"/>
              </a:spcBef>
              <a:spcAft>
                <a:spcPts val="0"/>
              </a:spcAft>
              <a:buNone/>
            </a:pPr>
            <a:r>
              <a:rPr lang="ko"/>
              <a:t>• 숫자보다 관계 목적과 정리가 먼저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Instagram 공식 도움말 기준 한 계정이 팔로우할 수 있는 최대 계정 수는 7,500개다. 원고의 7,000명 표기는 수정한다. 팔로워 수에는 같은 방식의 상한을 두지 않지만 기타 시스템 제한은 있을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Instagram Help Center — Following limits; 사용자 원고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50 ‘팔로잉과 팔로워는 다른 숫자다’. 16:9 한국어 교육 슬라이드. 한 가지 주장: 팔로잉: 내가 구독하는 계정 · 공식 상한 7,500 화면 문구: • 팔로잉: 내가 구독하는 계정 · 공식 상한 7,500</a:t>
            </a:r>
            <a:endParaRPr/>
          </a:p>
          <a:p>
            <a:pPr indent="0" lvl="0" marL="0" rtl="0" algn="l">
              <a:spcBef>
                <a:spcPts val="0"/>
              </a:spcBef>
              <a:spcAft>
                <a:spcPts val="0"/>
              </a:spcAft>
              <a:buNone/>
            </a:pPr>
            <a:r>
              <a:rPr lang="ko"/>
              <a:t>• 팔로워: 나를 팔로우하는 사람 · 동일한 7,500 상한 아님</a:t>
            </a:r>
            <a:endParaRPr/>
          </a:p>
          <a:p>
            <a:pPr indent="0" lvl="0" marL="0" rtl="0" algn="l">
              <a:spcBef>
                <a:spcPts val="0"/>
              </a:spcBef>
              <a:spcAft>
                <a:spcPts val="0"/>
              </a:spcAft>
              <a:buNone/>
            </a:pPr>
            <a:r>
              <a:rPr lang="ko"/>
              <a:t>• 원고의 7,000명은 7,500명으로 수정</a:t>
            </a:r>
            <a:endParaRPr/>
          </a:p>
          <a:p>
            <a:pPr indent="0" lvl="0" marL="0" rtl="0" algn="l">
              <a:spcBef>
                <a:spcPts val="0"/>
              </a:spcBef>
              <a:spcAft>
                <a:spcPts val="0"/>
              </a:spcAft>
              <a:buNone/>
            </a:pPr>
            <a:r>
              <a:rPr lang="ko"/>
              <a:t>• 숫자보다 관계 목적과 정리가 먼저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8" name="Shape 888"/>
        <p:cNvGrpSpPr/>
        <p:nvPr/>
      </p:nvGrpSpPr>
      <p:grpSpPr>
        <a:xfrm>
          <a:off x="0" y="0"/>
          <a:ext cx="0" cy="0"/>
          <a:chOff x="0" y="0"/>
          <a:chExt cx="0" cy="0"/>
        </a:xfrm>
      </p:grpSpPr>
      <p:sp>
        <p:nvSpPr>
          <p:cNvPr id="889" name="Google Shape;889;ig5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0" name="Google Shape;890;ig5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51 — 즐겨찾기·친한 친구·알림으로 관계의 우선순위 정하기</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정정·주의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즐겨찾기: 최대 50개 계정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즐겨찾기: 최대 50개 계정</a:t>
            </a:r>
            <a:endParaRPr/>
          </a:p>
          <a:p>
            <a:pPr indent="0" lvl="0" marL="0" rtl="0" algn="l">
              <a:spcBef>
                <a:spcPts val="0"/>
              </a:spcBef>
              <a:spcAft>
                <a:spcPts val="0"/>
              </a:spcAft>
              <a:buNone/>
            </a:pPr>
            <a:r>
              <a:rPr lang="ko"/>
              <a:t>• 친한 친구: 공식 고정 최대 인원은 확인되지 않음</a:t>
            </a:r>
            <a:endParaRPr/>
          </a:p>
          <a:p>
            <a:pPr indent="0" lvl="0" marL="0" rtl="0" algn="l">
              <a:spcBef>
                <a:spcPts val="0"/>
              </a:spcBef>
              <a:spcAft>
                <a:spcPts val="0"/>
              </a:spcAft>
              <a:buNone/>
            </a:pPr>
            <a:r>
              <a:rPr lang="ko"/>
              <a:t>• 알림: 게시물·Stories·Reels·Live별 선택 가능</a:t>
            </a:r>
            <a:endParaRPr/>
          </a:p>
          <a:p>
            <a:pPr indent="0" lvl="0" marL="0" rtl="0" algn="l">
              <a:spcBef>
                <a:spcPts val="0"/>
              </a:spcBef>
              <a:spcAft>
                <a:spcPts val="0"/>
              </a:spcAft>
              <a:buNone/>
            </a:pPr>
            <a:r>
              <a:rPr lang="ko"/>
              <a:t>• 상대에게 부담을 주는 감시 도구가 아니다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즐겨찾기는 공식 도움말상 최대 50개 계정을 추가할 수 있다. 친한 친구는 공식 문서에서 고정 최대 인원을 확인하지 못했으므로 “제한 없음”으로 단정하지 않는다. 메뉴는 앱 버전에 따라 다를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https://help.instagram.com/664109784733070; 사용자 원고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51 ‘즐겨찾기·친한 친구·알림으로 관계의 우선순위 정하기’. 16:9 한국어 교육 슬라이드. 한 가지 주장: 즐겨찾기: 최대 50개 계정 화면 문구: • 즐겨찾기: 최대 50개 계정</a:t>
            </a:r>
            <a:endParaRPr/>
          </a:p>
          <a:p>
            <a:pPr indent="0" lvl="0" marL="0" rtl="0" algn="l">
              <a:spcBef>
                <a:spcPts val="0"/>
              </a:spcBef>
              <a:spcAft>
                <a:spcPts val="0"/>
              </a:spcAft>
              <a:buNone/>
            </a:pPr>
            <a:r>
              <a:rPr lang="ko"/>
              <a:t>• 친한 친구: 공식 고정 최대 인원은 확인되지 않음</a:t>
            </a:r>
            <a:endParaRPr/>
          </a:p>
          <a:p>
            <a:pPr indent="0" lvl="0" marL="0" rtl="0" algn="l">
              <a:spcBef>
                <a:spcPts val="0"/>
              </a:spcBef>
              <a:spcAft>
                <a:spcPts val="0"/>
              </a:spcAft>
              <a:buNone/>
            </a:pPr>
            <a:r>
              <a:rPr lang="ko"/>
              <a:t>• 알림: 게시물·Stories·Reels·Live별 선택 가능</a:t>
            </a:r>
            <a:endParaRPr/>
          </a:p>
          <a:p>
            <a:pPr indent="0" lvl="0" marL="0" rtl="0" algn="l">
              <a:spcBef>
                <a:spcPts val="0"/>
              </a:spcBef>
              <a:spcAft>
                <a:spcPts val="0"/>
              </a:spcAft>
              <a:buNone/>
            </a:pPr>
            <a:r>
              <a:rPr lang="ko"/>
              <a:t>• 상대에게 부담을 주는 감시 도구가 아니다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4" name="Shape 904"/>
        <p:cNvGrpSpPr/>
        <p:nvPr/>
      </p:nvGrpSpPr>
      <p:grpSpPr>
        <a:xfrm>
          <a:off x="0" y="0"/>
          <a:ext cx="0" cy="0"/>
          <a:chOff x="0" y="0"/>
          <a:chExt cx="0" cy="0"/>
        </a:xfrm>
      </p:grpSpPr>
      <p:sp>
        <p:nvSpPr>
          <p:cNvPr id="905" name="Google Shape;905;ig5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6" name="Google Shape;906;ig5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52 — Stories는 24시간 대화, Highlights는 누적 안내</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공식 사실·개념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Story로 질문하고 반응을 받고, 반복 답변은 Highlight로 남겨 프로필의 안내 메뉴로 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Story: 24시간 반응층</a:t>
            </a:r>
            <a:endParaRPr/>
          </a:p>
          <a:p>
            <a:pPr indent="0" lvl="0" marL="0" rtl="0" algn="l">
              <a:spcBef>
                <a:spcPts val="0"/>
              </a:spcBef>
              <a:spcAft>
                <a:spcPts val="0"/>
              </a:spcAft>
              <a:buNone/>
            </a:pPr>
            <a:r>
              <a:rPr lang="ko"/>
              <a:t>• Archive: 기본 비공개 저장</a:t>
            </a:r>
            <a:endParaRPr/>
          </a:p>
          <a:p>
            <a:pPr indent="0" lvl="0" marL="0" rtl="0" algn="l">
              <a:spcBef>
                <a:spcPts val="0"/>
              </a:spcBef>
              <a:spcAft>
                <a:spcPts val="0"/>
              </a:spcAft>
              <a:buNone/>
            </a:pPr>
            <a:r>
              <a:rPr lang="ko"/>
              <a:t>• Highlight: 삭제 전까지 프로필에 유지</a:t>
            </a:r>
            <a:endParaRPr/>
          </a:p>
          <a:p>
            <a:pPr indent="0" lvl="0" marL="0" rtl="0" algn="l">
              <a:spcBef>
                <a:spcPts val="0"/>
              </a:spcBef>
              <a:spcAft>
                <a:spcPts val="0"/>
              </a:spcAft>
              <a:buNone/>
            </a:pPr>
            <a:r>
              <a:rPr lang="ko"/>
              <a:t>• 가격 / 예약 / 위치 / 과정 / 후기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핵심 운영정보를 Story에만 두지 않는다. 아카이브 설정과 Highlight 추가 경로를 라이브로 보여주되 계정별 UI 차이를 허용한다.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Story→Archive→Highlight 흐름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24시간 원이 Archive 상자를 거쳐 Highlight 메뉴로 이동.</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https://about.instagram.com/blog/tips-and-tricks/how-to-use-instagram-stories</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52 ‘Stories는 24시간 대화, Highlights는 누적 안내’. 16:9 한국어 교육 슬라이드. 한 가지 주장: Story로 질문하고 반응을 받고, 반복 답변은 Highlight로 남겨 프로필의 안내 메뉴로 쓴다. 화면 문구: • Story: 24시간 반응층</a:t>
            </a:r>
            <a:endParaRPr/>
          </a:p>
          <a:p>
            <a:pPr indent="0" lvl="0" marL="0" rtl="0" algn="l">
              <a:spcBef>
                <a:spcPts val="0"/>
              </a:spcBef>
              <a:spcAft>
                <a:spcPts val="0"/>
              </a:spcAft>
              <a:buNone/>
            </a:pPr>
            <a:r>
              <a:rPr lang="ko"/>
              <a:t>• Archive: 기본 비공개 저장</a:t>
            </a:r>
            <a:endParaRPr/>
          </a:p>
          <a:p>
            <a:pPr indent="0" lvl="0" marL="0" rtl="0" algn="l">
              <a:spcBef>
                <a:spcPts val="0"/>
              </a:spcBef>
              <a:spcAft>
                <a:spcPts val="0"/>
              </a:spcAft>
              <a:buNone/>
            </a:pPr>
            <a:r>
              <a:rPr lang="ko"/>
              <a:t>• Highlight: 삭제 전까지 프로필에 유지</a:t>
            </a:r>
            <a:endParaRPr/>
          </a:p>
          <a:p>
            <a:pPr indent="0" lvl="0" marL="0" rtl="0" algn="l">
              <a:spcBef>
                <a:spcPts val="0"/>
              </a:spcBef>
              <a:spcAft>
                <a:spcPts val="0"/>
              </a:spcAft>
              <a:buNone/>
            </a:pPr>
            <a:r>
              <a:rPr lang="ko"/>
              <a:t>• 가격 / 예약 / 위치 / 과정 / 후기 시각 구성: 24시간 원이 Archive 상자를 거쳐 Highlight 메뉴로 이동. 워크북 연결: 숨은 기능 지도에 Story→Archive→Highlight 흐름. 사실·사례·수치는 출처와 확인 범위를 유지하고 가짜 UI·가짜 성과 이미지를 만들지 않는다.</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0" name="Shape 920"/>
        <p:cNvGrpSpPr/>
        <p:nvPr/>
      </p:nvGrpSpPr>
      <p:grpSpPr>
        <a:xfrm>
          <a:off x="0" y="0"/>
          <a:ext cx="0" cy="0"/>
          <a:chOff x="0" y="0"/>
          <a:chExt cx="0" cy="0"/>
        </a:xfrm>
      </p:grpSpPr>
      <p:sp>
        <p:nvSpPr>
          <p:cNvPr id="921" name="Google Shape;921;ig5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2" name="Google Shape;922;ig5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53 — Stories는 앞으로 이어질 관계와 행동의 예고다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오늘의 경험과 다음 콘텐츠 연결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오늘의 경험과 다음 콘텐츠 연결</a:t>
            </a:r>
            <a:endParaRPr/>
          </a:p>
          <a:p>
            <a:pPr indent="0" lvl="0" marL="0" rtl="0" algn="l">
              <a:spcBef>
                <a:spcPts val="0"/>
              </a:spcBef>
              <a:spcAft>
                <a:spcPts val="0"/>
              </a:spcAft>
              <a:buNone/>
            </a:pPr>
            <a:r>
              <a:rPr lang="ko"/>
              <a:t>• 이미 만난 고객에게 다시 상기</a:t>
            </a:r>
            <a:endParaRPr/>
          </a:p>
          <a:p>
            <a:pPr indent="0" lvl="0" marL="0" rtl="0" algn="l">
              <a:spcBef>
                <a:spcPts val="0"/>
              </a:spcBef>
              <a:spcAft>
                <a:spcPts val="0"/>
              </a:spcAft>
              <a:buNone/>
            </a:pPr>
            <a:r>
              <a:rPr lang="ko"/>
              <a:t>• 질문을 받고 대화를 이어가기</a:t>
            </a:r>
            <a:endParaRPr/>
          </a:p>
          <a:p>
            <a:pPr indent="0" lvl="0" marL="0" rtl="0" algn="l">
              <a:spcBef>
                <a:spcPts val="0"/>
              </a:spcBef>
              <a:spcAft>
                <a:spcPts val="0"/>
              </a:spcAft>
              <a:buNone/>
            </a:pPr>
            <a:r>
              <a:rPr lang="ko"/>
              <a:t>• 다음 행동을 한 가지만 제안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Stories를 단순 일상 기록이 아니라 이미 연결된 사람과 관계를 이어가는 공간으로 설명한다. 사용자의 핵심 관점인 “예고”를 가장 먼저 강조한다.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53 ‘Stories는 앞으로 이어질 관계와 행동의 예고다’. 16:9 한국어 교육 슬라이드. 한 가지 주장: 오늘의 경험과 다음 콘텐츠 연결 화면 문구: • 오늘의 경험과 다음 콘텐츠 연결</a:t>
            </a:r>
            <a:endParaRPr/>
          </a:p>
          <a:p>
            <a:pPr indent="0" lvl="0" marL="0" rtl="0" algn="l">
              <a:spcBef>
                <a:spcPts val="0"/>
              </a:spcBef>
              <a:spcAft>
                <a:spcPts val="0"/>
              </a:spcAft>
              <a:buNone/>
            </a:pPr>
            <a:r>
              <a:rPr lang="ko"/>
              <a:t>• 이미 만난 고객에게 다시 상기</a:t>
            </a:r>
            <a:endParaRPr/>
          </a:p>
          <a:p>
            <a:pPr indent="0" lvl="0" marL="0" rtl="0" algn="l">
              <a:spcBef>
                <a:spcPts val="0"/>
              </a:spcBef>
              <a:spcAft>
                <a:spcPts val="0"/>
              </a:spcAft>
              <a:buNone/>
            </a:pPr>
            <a:r>
              <a:rPr lang="ko"/>
              <a:t>• 질문을 받고 대화를 이어가기</a:t>
            </a:r>
            <a:endParaRPr/>
          </a:p>
          <a:p>
            <a:pPr indent="0" lvl="0" marL="0" rtl="0" algn="l">
              <a:spcBef>
                <a:spcPts val="0"/>
              </a:spcBef>
              <a:spcAft>
                <a:spcPts val="0"/>
              </a:spcAft>
              <a:buNone/>
            </a:pPr>
            <a:r>
              <a:rPr lang="ko"/>
              <a:t>• 다음 행동을 한 가지만 제안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5" name="Shape 935"/>
        <p:cNvGrpSpPr/>
        <p:nvPr/>
      </p:nvGrpSpPr>
      <p:grpSpPr>
        <a:xfrm>
          <a:off x="0" y="0"/>
          <a:ext cx="0" cy="0"/>
          <a:chOff x="0" y="0"/>
          <a:chExt cx="0" cy="0"/>
        </a:xfrm>
      </p:grpSpPr>
      <p:sp>
        <p:nvSpPr>
          <p:cNvPr id="936" name="Google Shape;936;ig5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7" name="Google Shape;937;ig5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54 — Stories 6단계 — 예고에서 행동까지</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과정 지도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예고 → 상기 → 관계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예고 → 상기 → 관계</a:t>
            </a:r>
            <a:endParaRPr/>
          </a:p>
          <a:p>
            <a:pPr indent="0" lvl="0" marL="0" rtl="0" algn="l">
              <a:spcBef>
                <a:spcPts val="0"/>
              </a:spcBef>
              <a:spcAft>
                <a:spcPts val="0"/>
              </a:spcAft>
              <a:buNone/>
            </a:pPr>
            <a:r>
              <a:rPr lang="ko"/>
              <a:t>• 질문 → 신뢰 → 행동</a:t>
            </a:r>
            <a:endParaRPr/>
          </a:p>
          <a:p>
            <a:pPr indent="0" lvl="0" marL="0" rtl="0" algn="l">
              <a:spcBef>
                <a:spcPts val="0"/>
              </a:spcBef>
              <a:spcAft>
                <a:spcPts val="0"/>
              </a:spcAft>
              <a:buNone/>
            </a:pPr>
            <a:r>
              <a:rPr lang="ko"/>
              <a:t>• 한 번에 여섯 가지를 다 넣지 않아도 된다</a:t>
            </a:r>
            <a:endParaRPr/>
          </a:p>
          <a:p>
            <a:pPr indent="0" lvl="0" marL="0" rtl="0" algn="l">
              <a:spcBef>
                <a:spcPts val="0"/>
              </a:spcBef>
              <a:spcAft>
                <a:spcPts val="0"/>
              </a:spcAft>
              <a:buNone/>
            </a:pPr>
            <a:r>
              <a:rPr lang="ko"/>
              <a:t>• 오늘 필요한 한 단계부터 시작</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예고: 다음 내용 알림. 상기: 기억나게 하기. 관계: 사람을 보여주기. 질문: 고객 언어 얻기. 신뢰: 답과 근거 제공. 행동: 답장·DM·링크 등 한 가지 제안.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54 ‘Stories 6단계 — 예고에서 행동까지’. 16:9 한국어 교육 슬라이드. 한 가지 주장: 예고 → 상기 → 관계 화면 문구: • 예고 → 상기 → 관계</a:t>
            </a:r>
            <a:endParaRPr/>
          </a:p>
          <a:p>
            <a:pPr indent="0" lvl="0" marL="0" rtl="0" algn="l">
              <a:spcBef>
                <a:spcPts val="0"/>
              </a:spcBef>
              <a:spcAft>
                <a:spcPts val="0"/>
              </a:spcAft>
              <a:buNone/>
            </a:pPr>
            <a:r>
              <a:rPr lang="ko"/>
              <a:t>• 질문 → 신뢰 → 행동</a:t>
            </a:r>
            <a:endParaRPr/>
          </a:p>
          <a:p>
            <a:pPr indent="0" lvl="0" marL="0" rtl="0" algn="l">
              <a:spcBef>
                <a:spcPts val="0"/>
              </a:spcBef>
              <a:spcAft>
                <a:spcPts val="0"/>
              </a:spcAft>
              <a:buNone/>
            </a:pPr>
            <a:r>
              <a:rPr lang="ko"/>
              <a:t>• 한 번에 여섯 가지를 다 넣지 않아도 된다</a:t>
            </a:r>
            <a:endParaRPr/>
          </a:p>
          <a:p>
            <a:pPr indent="0" lvl="0" marL="0" rtl="0" algn="l">
              <a:spcBef>
                <a:spcPts val="0"/>
              </a:spcBef>
              <a:spcAft>
                <a:spcPts val="0"/>
              </a:spcAft>
              <a:buNone/>
            </a:pPr>
            <a:r>
              <a:rPr lang="ko"/>
              <a:t>• 오늘 필요한 한 단계부터 시작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ig5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9" name="Google Shape;959;ig5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55 — 피드 게시물을 Stories로 다시 연결하기</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기능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그대로 공유하고 끝내지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그대로 공유하고 끝내지 않기</a:t>
            </a:r>
            <a:endParaRPr/>
          </a:p>
          <a:p>
            <a:pPr indent="0" lvl="0" marL="0" rtl="0" algn="l">
              <a:spcBef>
                <a:spcPts val="0"/>
              </a:spcBef>
              <a:spcAft>
                <a:spcPts val="0"/>
              </a:spcAft>
              <a:buNone/>
            </a:pPr>
            <a:r>
              <a:rPr lang="ko"/>
              <a:t>• 왜 지금 다시 봐야 하는지 한 문장</a:t>
            </a:r>
            <a:endParaRPr/>
          </a:p>
          <a:p>
            <a:pPr indent="0" lvl="0" marL="0" rtl="0" algn="l">
              <a:spcBef>
                <a:spcPts val="0"/>
              </a:spcBef>
              <a:spcAft>
                <a:spcPts val="0"/>
              </a:spcAft>
              <a:buNone/>
            </a:pPr>
            <a:r>
              <a:rPr lang="ko"/>
              <a:t>• 질문·설문 스티커로 반응 문 열기</a:t>
            </a:r>
            <a:endParaRPr/>
          </a:p>
          <a:p>
            <a:pPr indent="0" lvl="0" marL="0" rtl="0" algn="l">
              <a:spcBef>
                <a:spcPts val="0"/>
              </a:spcBef>
              <a:spcAft>
                <a:spcPts val="0"/>
              </a:spcAft>
              <a:buNone/>
            </a:pPr>
            <a:r>
              <a:rPr lang="ko"/>
              <a:t>• 원본 게시물로 돌아갈 이유 만들기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피드 게시물 공유 기능으로 기존 자산을 Stories에 연결한다. 계정·앱 버전에 따라 공유 메뉴가 다르면 화면 캡처나 텍스트 예고로 대체한다.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공유 이유 한 문장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55 ‘피드 게시물을 Stories로 다시 연결하기’. 16:9 한국어 교육 슬라이드. 한 가지 주장: 그대로 공유하고 끝내지 않기 화면 문구: • 그대로 공유하고 끝내지 않기</a:t>
            </a:r>
            <a:endParaRPr/>
          </a:p>
          <a:p>
            <a:pPr indent="0" lvl="0" marL="0" rtl="0" algn="l">
              <a:spcBef>
                <a:spcPts val="0"/>
              </a:spcBef>
              <a:spcAft>
                <a:spcPts val="0"/>
              </a:spcAft>
              <a:buNone/>
            </a:pPr>
            <a:r>
              <a:rPr lang="ko"/>
              <a:t>• 왜 지금 다시 봐야 하는지 한 문장</a:t>
            </a:r>
            <a:endParaRPr/>
          </a:p>
          <a:p>
            <a:pPr indent="0" lvl="0" marL="0" rtl="0" algn="l">
              <a:spcBef>
                <a:spcPts val="0"/>
              </a:spcBef>
              <a:spcAft>
                <a:spcPts val="0"/>
              </a:spcAft>
              <a:buNone/>
            </a:pPr>
            <a:r>
              <a:rPr lang="ko"/>
              <a:t>• 질문·설문 스티커로 반응 문 열기</a:t>
            </a:r>
            <a:endParaRPr/>
          </a:p>
          <a:p>
            <a:pPr indent="0" lvl="0" marL="0" rtl="0" algn="l">
              <a:spcBef>
                <a:spcPts val="0"/>
              </a:spcBef>
              <a:spcAft>
                <a:spcPts val="0"/>
              </a:spcAft>
              <a:buNone/>
            </a:pPr>
            <a:r>
              <a:rPr lang="ko"/>
              <a:t>• 원본 게시물로 돌아갈 이유 만들기 시각 구성: 핵심 문장과 흐름을 카드·화살표·체크 아이콘으로 시각화한다. 워크북 연결: 공유 이유 한 문장. 사실·사례·수치는 출처와 확인 범위를 유지하고 가짜 UI·가짜 성과 이미지를 만들지 않는다.</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ig5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ig5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56 — 설문은 반응 수보다 고객 언어를 얻는 도구</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기능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Poll: 둘 중 하나 고르기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Poll: 둘 중 하나 고르기</a:t>
            </a:r>
            <a:endParaRPr/>
          </a:p>
          <a:p>
            <a:pPr indent="0" lvl="0" marL="0" rtl="0" algn="l">
              <a:spcBef>
                <a:spcPts val="0"/>
              </a:spcBef>
              <a:spcAft>
                <a:spcPts val="0"/>
              </a:spcAft>
              <a:buNone/>
            </a:pPr>
            <a:r>
              <a:rPr lang="ko"/>
              <a:t>• Questions: 이유와 실제 질문 받기</a:t>
            </a:r>
            <a:endParaRPr/>
          </a:p>
          <a:p>
            <a:pPr indent="0" lvl="0" marL="0" rtl="0" algn="l">
              <a:spcBef>
                <a:spcPts val="0"/>
              </a:spcBef>
              <a:spcAft>
                <a:spcPts val="0"/>
              </a:spcAft>
              <a:buNone/>
            </a:pPr>
            <a:r>
              <a:rPr lang="ko"/>
              <a:t>• Emoji slider: 부담 낮은 반응</a:t>
            </a:r>
            <a:endParaRPr/>
          </a:p>
          <a:p>
            <a:pPr indent="0" lvl="0" marL="0" rtl="0" algn="l">
              <a:spcBef>
                <a:spcPts val="0"/>
              </a:spcBef>
              <a:spcAft>
                <a:spcPts val="0"/>
              </a:spcAft>
              <a:buNone/>
            </a:pPr>
            <a:r>
              <a:rPr lang="ko"/>
              <a:t>• 결과를 다음 콘텐츠와 답변으로 연결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억지 참여를 만들기보다 실제 선택·망설임을 묻는다. 계정에 Poll이나 Questions가 없으면 텍스트 질문과 DM 답장으로 대체한다.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A/B 질문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56 ‘설문은 반응 수보다 고객 언어를 얻는 도구’. 16:9 한국어 교육 슬라이드. 한 가지 주장: Poll: 둘 중 하나 고르기 화면 문구: • Poll: 둘 중 하나 고르기</a:t>
            </a:r>
            <a:endParaRPr/>
          </a:p>
          <a:p>
            <a:pPr indent="0" lvl="0" marL="0" rtl="0" algn="l">
              <a:spcBef>
                <a:spcPts val="0"/>
              </a:spcBef>
              <a:spcAft>
                <a:spcPts val="0"/>
              </a:spcAft>
              <a:buNone/>
            </a:pPr>
            <a:r>
              <a:rPr lang="ko"/>
              <a:t>• Questions: 이유와 실제 질문 받기</a:t>
            </a:r>
            <a:endParaRPr/>
          </a:p>
          <a:p>
            <a:pPr indent="0" lvl="0" marL="0" rtl="0" algn="l">
              <a:spcBef>
                <a:spcPts val="0"/>
              </a:spcBef>
              <a:spcAft>
                <a:spcPts val="0"/>
              </a:spcAft>
              <a:buNone/>
            </a:pPr>
            <a:r>
              <a:rPr lang="ko"/>
              <a:t>• Emoji slider: 부담 낮은 반응</a:t>
            </a:r>
            <a:endParaRPr/>
          </a:p>
          <a:p>
            <a:pPr indent="0" lvl="0" marL="0" rtl="0" algn="l">
              <a:spcBef>
                <a:spcPts val="0"/>
              </a:spcBef>
              <a:spcAft>
                <a:spcPts val="0"/>
              </a:spcAft>
              <a:buNone/>
            </a:pPr>
            <a:r>
              <a:rPr lang="ko"/>
              <a:t>• 결과를 다음 콘텐츠와 답변으로 연결 시각 구성: 핵심 문장과 흐름을 카드·화살표·체크 아이콘으로 시각화한다. 워크북 연결: A/B 질문 1개. 사실·사례·수치는 출처와 확인 범위를 유지하고 가짜 UI·가짜 성과 이미지를 만들지 않는다.</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ig5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ig5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57 — 스티커는 장식이 아니라 고객 행동 버튼</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숨은 기능 지도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Story 스티커는 필요한 반응 종류에 맞춰 선택한다.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Poll — 선택 확인</a:t>
            </a:r>
            <a:endParaRPr/>
          </a:p>
          <a:p>
            <a:pPr indent="0" lvl="0" marL="0" rtl="0" algn="l">
              <a:spcBef>
                <a:spcPts val="0"/>
              </a:spcBef>
              <a:spcAft>
                <a:spcPts val="0"/>
              </a:spcAft>
              <a:buNone/>
            </a:pPr>
            <a:r>
              <a:rPr lang="ko"/>
              <a:t>• Questions — 질문 수집</a:t>
            </a:r>
            <a:endParaRPr/>
          </a:p>
          <a:p>
            <a:pPr indent="0" lvl="0" marL="0" rtl="0" algn="l">
              <a:spcBef>
                <a:spcPts val="0"/>
              </a:spcBef>
              <a:spcAft>
                <a:spcPts val="0"/>
              </a:spcAft>
              <a:buNone/>
            </a:pPr>
            <a:r>
              <a:rPr lang="ko"/>
              <a:t>• Link — 준비된 목적지 이동</a:t>
            </a:r>
            <a:endParaRPr/>
          </a:p>
          <a:p>
            <a:pPr indent="0" lvl="0" marL="0" rtl="0" algn="l">
              <a:spcBef>
                <a:spcPts val="0"/>
              </a:spcBef>
              <a:spcAft>
                <a:spcPts val="0"/>
              </a:spcAft>
              <a:buNone/>
            </a:pPr>
            <a:r>
              <a:rPr lang="ko"/>
              <a:t>• Add Yours — 참여 사슬</a:t>
            </a:r>
            <a:endParaRPr/>
          </a:p>
          <a:p>
            <a:pPr indent="0" lvl="0" marL="0" rtl="0" algn="l">
              <a:spcBef>
                <a:spcPts val="0"/>
              </a:spcBef>
              <a:spcAft>
                <a:spcPts val="0"/>
              </a:spcAft>
              <a:buNone/>
            </a:pPr>
            <a:r>
              <a:rPr lang="ko"/>
              <a:t>• Reveal — DM으로 공개</a:t>
            </a:r>
            <a:endParaRPr/>
          </a:p>
          <a:p>
            <a:pPr indent="0" lvl="0" marL="0" rtl="0" algn="l">
              <a:spcBef>
                <a:spcPts val="0"/>
              </a:spcBef>
              <a:spcAft>
                <a:spcPts val="0"/>
              </a:spcAft>
              <a:buNone/>
            </a:pPr>
            <a:r>
              <a:rPr lang="ko"/>
              <a:t>• Cutouts·Frames — 실제 소재 재표현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Poll/Questions/Link/Add Yours/Reveal/Cutouts/Frames를 모두 다룬다. Reveal은 DM을 보내야 숨긴 Story를 볼 수 있다. Cutouts는 사진·영상의 한 대상을 스티커로 만들며, Frames는 흔들기/탭으로 사진을 드러낸다. 기능은 계정·버전에 따라 없을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스티커 7종 목적 기록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‘원하는 행동 → 알맞은 스티커’ 매칭 카드. 기능 아이콘을 복제하지 말고 텍스트·단순 도형 사용.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https://help.instagram.com/151273688993748 ; https://about.instagram.com/blog/announcements/new-stickers-for-stories</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57 ‘스티커는 장식이 아니라 고객 행동 버튼’. 16:9 한국어 교육 슬라이드. 한 가지 주장: Story 스티커는 필요한 반응 종류에 맞춰 선택한다. 화면 문구: • Poll — 선택 확인</a:t>
            </a:r>
            <a:endParaRPr/>
          </a:p>
          <a:p>
            <a:pPr indent="0" lvl="0" marL="0" rtl="0" algn="l">
              <a:spcBef>
                <a:spcPts val="0"/>
              </a:spcBef>
              <a:spcAft>
                <a:spcPts val="0"/>
              </a:spcAft>
              <a:buNone/>
            </a:pPr>
            <a:r>
              <a:rPr lang="ko"/>
              <a:t>• Questions — 질문 수집</a:t>
            </a:r>
            <a:endParaRPr/>
          </a:p>
          <a:p>
            <a:pPr indent="0" lvl="0" marL="0" rtl="0" algn="l">
              <a:spcBef>
                <a:spcPts val="0"/>
              </a:spcBef>
              <a:spcAft>
                <a:spcPts val="0"/>
              </a:spcAft>
              <a:buNone/>
            </a:pPr>
            <a:r>
              <a:rPr lang="ko"/>
              <a:t>• Link — 준비된 목적지 이동</a:t>
            </a:r>
            <a:endParaRPr/>
          </a:p>
          <a:p>
            <a:pPr indent="0" lvl="0" marL="0" rtl="0" algn="l">
              <a:spcBef>
                <a:spcPts val="0"/>
              </a:spcBef>
              <a:spcAft>
                <a:spcPts val="0"/>
              </a:spcAft>
              <a:buNone/>
            </a:pPr>
            <a:r>
              <a:rPr lang="ko"/>
              <a:t>• Add Yours — 참여 사슬</a:t>
            </a:r>
            <a:endParaRPr/>
          </a:p>
          <a:p>
            <a:pPr indent="0" lvl="0" marL="0" rtl="0" algn="l">
              <a:spcBef>
                <a:spcPts val="0"/>
              </a:spcBef>
              <a:spcAft>
                <a:spcPts val="0"/>
              </a:spcAft>
              <a:buNone/>
            </a:pPr>
            <a:r>
              <a:rPr lang="ko"/>
              <a:t>• Reveal — DM으로 공개</a:t>
            </a:r>
            <a:endParaRPr/>
          </a:p>
          <a:p>
            <a:pPr indent="0" lvl="0" marL="0" rtl="0" algn="l">
              <a:spcBef>
                <a:spcPts val="0"/>
              </a:spcBef>
              <a:spcAft>
                <a:spcPts val="0"/>
              </a:spcAft>
              <a:buNone/>
            </a:pPr>
            <a:r>
              <a:rPr lang="ko"/>
              <a:t>• Cutouts·Frames — 실제 소재 재표현 시각 구성: ‘원하는 행동 → 알맞은 스티커’ 매칭 카드. 기능 아이콘을 복제하지 말고 텍스트·단순 도형 사용. 워크북 연결: 숨은 기능 지도에 스티커 7종 목적 기록. 사실·사례·수치는 출처와 확인 범위를 유지하고 가짜 UI·가짜 성과 이미지를 만들지 않는다.</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5" name="Shape 1005"/>
        <p:cNvGrpSpPr/>
        <p:nvPr/>
      </p:nvGrpSpPr>
      <p:grpSpPr>
        <a:xfrm>
          <a:off x="0" y="0"/>
          <a:ext cx="0" cy="0"/>
          <a:chOff x="0" y="0"/>
          <a:chExt cx="0" cy="0"/>
        </a:xfrm>
      </p:grpSpPr>
      <p:sp>
        <p:nvSpPr>
          <p:cNvPr id="1006" name="Google Shape;1006;ig5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7" name="Google Shape;1007;ig5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58 — 사례 카드 7 — 휘향찬란: 반복 문의가 예약 가능한 Q&amp;A가 된다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국내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반복 DM을 FAQ 콘텐츠로 바꾸고 실제 공간·제품·예약 경로를 함께 보여주면 질문에서 행동으로 연결된다.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질문: 품목·시간·예약·위치</a:t>
            </a:r>
            <a:endParaRPr/>
          </a:p>
          <a:p>
            <a:pPr indent="0" lvl="0" marL="0" rtl="0" algn="l">
              <a:spcBef>
                <a:spcPts val="0"/>
              </a:spcBef>
              <a:spcAft>
                <a:spcPts val="0"/>
              </a:spcAft>
              <a:buNone/>
            </a:pPr>
            <a:r>
              <a:rPr lang="ko"/>
              <a:t>• 형식: 노래형 Q&amp;A</a:t>
            </a:r>
            <a:endParaRPr/>
          </a:p>
          <a:p>
            <a:pPr indent="0" lvl="0" marL="0" rtl="0" algn="l">
              <a:spcBef>
                <a:spcPts val="0"/>
              </a:spcBef>
              <a:spcAft>
                <a:spcPts val="0"/>
              </a:spcAft>
              <a:buNone/>
            </a:pPr>
            <a:r>
              <a:rPr lang="ko"/>
              <a:t>• 근거: 매장·제품·제작 장면</a:t>
            </a:r>
            <a:endParaRPr/>
          </a:p>
          <a:p>
            <a:pPr indent="0" lvl="0" marL="0" rtl="0" algn="l">
              <a:spcBef>
                <a:spcPts val="0"/>
              </a:spcBef>
              <a:spcAft>
                <a:spcPts val="0"/>
              </a:spcAft>
              <a:buNone/>
            </a:pPr>
            <a:r>
              <a:rPr lang="ko"/>
              <a:t>• CTA: 네이버 예약 / 카톡·DM·전화</a:t>
            </a:r>
            <a:endParaRPr/>
          </a:p>
          <a:p>
            <a:pPr indent="0" lvl="0" marL="0" rtl="0" algn="l">
              <a:spcBef>
                <a:spcPts val="0"/>
              </a:spcBef>
              <a:spcAft>
                <a:spcPts val="0"/>
              </a:spcAft>
              <a:buNone/>
            </a:pPr>
            <a:r>
              <a:rPr lang="ko"/>
              <a:t>• 한계: 예약 전환·매출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136초 길이는 핵심 질문별로 나눌 수 있다는 개선 토론도 한다. 이 사례 뒤 “내가 반복해서 받는 질문은?”을 묻는다.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반복 질문 1개와 적합한 스티커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DM 질문 더미가 Q&amp;A 콘텐츠와 예약 경로로 정리되는 흐름.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https://www.instagram.com/reel/DcIONJsTREL/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58 ‘사례 카드 7 — 휘향찬란: 반복 문의가 예약 가능한 Q&amp;A가 된다’. 16:9 한국어 교육 슬라이드. 한 가지 주장: 반복 DM을 FAQ 콘텐츠로 바꾸고 실제 공간·제품·예약 경로를 함께 보여주면 질문에서 행동으로 연결된다. 화면 문구: • 질문: 품목·시간·예약·위치</a:t>
            </a:r>
            <a:endParaRPr/>
          </a:p>
          <a:p>
            <a:pPr indent="0" lvl="0" marL="0" rtl="0" algn="l">
              <a:spcBef>
                <a:spcPts val="0"/>
              </a:spcBef>
              <a:spcAft>
                <a:spcPts val="0"/>
              </a:spcAft>
              <a:buNone/>
            </a:pPr>
            <a:r>
              <a:rPr lang="ko"/>
              <a:t>• 형식: 노래형 Q&amp;A</a:t>
            </a:r>
            <a:endParaRPr/>
          </a:p>
          <a:p>
            <a:pPr indent="0" lvl="0" marL="0" rtl="0" algn="l">
              <a:spcBef>
                <a:spcPts val="0"/>
              </a:spcBef>
              <a:spcAft>
                <a:spcPts val="0"/>
              </a:spcAft>
              <a:buNone/>
            </a:pPr>
            <a:r>
              <a:rPr lang="ko"/>
              <a:t>• 근거: 매장·제품·제작 장면</a:t>
            </a:r>
            <a:endParaRPr/>
          </a:p>
          <a:p>
            <a:pPr indent="0" lvl="0" marL="0" rtl="0" algn="l">
              <a:spcBef>
                <a:spcPts val="0"/>
              </a:spcBef>
              <a:spcAft>
                <a:spcPts val="0"/>
              </a:spcAft>
              <a:buNone/>
            </a:pPr>
            <a:r>
              <a:rPr lang="ko"/>
              <a:t>• CTA: 네이버 예약 / 카톡·DM·전화</a:t>
            </a:r>
            <a:endParaRPr/>
          </a:p>
          <a:p>
            <a:pPr indent="0" lvl="0" marL="0" rtl="0" algn="l">
              <a:spcBef>
                <a:spcPts val="0"/>
              </a:spcBef>
              <a:spcAft>
                <a:spcPts val="0"/>
              </a:spcAft>
              <a:buNone/>
            </a:pPr>
            <a:r>
              <a:rPr lang="ko"/>
              <a:t>• 한계: 예약 전환·매출 미검증 시각 구성: DM 질문 더미가 Q&amp;A 콘텐츠와 예약 경로로 정리되는 흐름. 워크북 연결: 반복 질문 1개와 적합한 스티커 1개. 사실·사례·수치는 출처와 확인 범위를 유지하고 가짜 UI·가짜 성과 이미지를 만들지 않는다.</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ig5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ig5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59 — 스토리 3장의 역할을 먼저 정한다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공통 실습 설계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같은 고객 질문을 `묻기 → 답하기 → 이동시키기` 세 장으로 완성한다.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1장: 고객 상황 + Poll 또는 Questions</a:t>
            </a:r>
            <a:endParaRPr/>
          </a:p>
          <a:p>
            <a:pPr indent="0" lvl="0" marL="0" rtl="0" algn="l">
              <a:spcBef>
                <a:spcPts val="0"/>
              </a:spcBef>
              <a:spcAft>
                <a:spcPts val="0"/>
              </a:spcAft>
              <a:buNone/>
            </a:pPr>
            <a:r>
              <a:rPr lang="ko"/>
              <a:t>• 2장: 한 문장 답 + 직접 근거</a:t>
            </a:r>
            <a:endParaRPr/>
          </a:p>
          <a:p>
            <a:pPr indent="0" lvl="0" marL="0" rtl="0" algn="l">
              <a:spcBef>
                <a:spcPts val="0"/>
              </a:spcBef>
              <a:spcAft>
                <a:spcPts val="0"/>
              </a:spcAft>
              <a:buNone/>
            </a:pPr>
            <a:r>
              <a:rPr lang="ko"/>
              <a:t>• 3장: Link·DM·게시물 중 한 CTA</a:t>
            </a:r>
            <a:endParaRPr/>
          </a:p>
          <a:p>
            <a:pPr indent="0" lvl="0" marL="0" rtl="0" algn="l">
              <a:spcBef>
                <a:spcPts val="0"/>
              </a:spcBef>
              <a:spcAft>
                <a:spcPts val="0"/>
              </a:spcAft>
              <a:buNone/>
            </a:pPr>
            <a:r>
              <a:rPr lang="ko"/>
              <a:t>• 한 장 한 메시지</a:t>
            </a:r>
            <a:endParaRPr/>
          </a:p>
          <a:p>
            <a:pPr indent="0" lvl="0" marL="0" rtl="0" algn="l">
              <a:spcBef>
                <a:spcPts val="0"/>
              </a:spcBef>
              <a:spcAft>
                <a:spcPts val="0"/>
              </a:spcAft>
              <a:buNone/>
            </a:pPr>
            <a:r>
              <a:rPr lang="ko"/>
              <a:t>• 새 사실 추가 금지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링크 목적지가 없으면 저장·프로필 방문·DM 중 하나로 바꾼다. 24시간 뒤에도 필요한 정보라면 Highlight 후보를 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스토리 3장 뼈대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빈 휴대전화 프레임 3개. 각 프레임에 역할만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스토리 변환; Stories 공식 가이드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59 ‘스토리 3장의 역할을 먼저 정한다’. 16:9 한국어 교육 슬라이드. 한 가지 주장: 같은 고객 질문을 `묻기 → 답하기 → 이동시키기` 세 장으로 완성한다. 화면 문구: • 1장: 고객 상황 + Poll 또는 Questions</a:t>
            </a:r>
            <a:endParaRPr/>
          </a:p>
          <a:p>
            <a:pPr indent="0" lvl="0" marL="0" rtl="0" algn="l">
              <a:spcBef>
                <a:spcPts val="0"/>
              </a:spcBef>
              <a:spcAft>
                <a:spcPts val="0"/>
              </a:spcAft>
              <a:buNone/>
            </a:pPr>
            <a:r>
              <a:rPr lang="ko"/>
              <a:t>• 2장: 한 문장 답 + 직접 근거</a:t>
            </a:r>
            <a:endParaRPr/>
          </a:p>
          <a:p>
            <a:pPr indent="0" lvl="0" marL="0" rtl="0" algn="l">
              <a:spcBef>
                <a:spcPts val="0"/>
              </a:spcBef>
              <a:spcAft>
                <a:spcPts val="0"/>
              </a:spcAft>
              <a:buNone/>
            </a:pPr>
            <a:r>
              <a:rPr lang="ko"/>
              <a:t>• 3장: Link·DM·게시물 중 한 CTA</a:t>
            </a:r>
            <a:endParaRPr/>
          </a:p>
          <a:p>
            <a:pPr indent="0" lvl="0" marL="0" rtl="0" algn="l">
              <a:spcBef>
                <a:spcPts val="0"/>
              </a:spcBef>
              <a:spcAft>
                <a:spcPts val="0"/>
              </a:spcAft>
              <a:buNone/>
            </a:pPr>
            <a:r>
              <a:rPr lang="ko"/>
              <a:t>• 한 장 한 메시지</a:t>
            </a:r>
            <a:endParaRPr/>
          </a:p>
          <a:p>
            <a:pPr indent="0" lvl="0" marL="0" rtl="0" algn="l">
              <a:spcBef>
                <a:spcPts val="0"/>
              </a:spcBef>
              <a:spcAft>
                <a:spcPts val="0"/>
              </a:spcAft>
              <a:buNone/>
            </a:pPr>
            <a:r>
              <a:rPr lang="ko"/>
              <a:t>• 새 사실 추가 금지 시각 구성: 빈 휴대전화 프레임 3개. 각 프레임에 역할만 표시. 워크북 연결: 스토리 3장 뼈대. 사실·사례·수치는 출처와 확인 범위를 유지하고 가짜 UI·가짜 성과 이미지를 만들지 않는다.</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ig6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ig6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60 — 사례 카드 8 — 퍼지타운: 불편한 결정의 이유를 얼굴과 현장으로</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국내 사례·개선 토론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판매 중단 같은 불편한 결정도 품질 위험과 이유를 투명하게 설명하면 관계를 지키는 콘텐츠가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상황: 여름 택배 일시 중단</a:t>
            </a:r>
            <a:endParaRPr/>
          </a:p>
          <a:p>
            <a:pPr indent="0" lvl="0" marL="0" rtl="0" algn="l">
              <a:spcBef>
                <a:spcPts val="0"/>
              </a:spcBef>
              <a:spcAft>
                <a:spcPts val="0"/>
              </a:spcAft>
              <a:buNone/>
            </a:pPr>
            <a:r>
              <a:rPr lang="ko"/>
              <a:t>• 근거: 운영자 얼굴·작업대·보냉재</a:t>
            </a:r>
            <a:endParaRPr/>
          </a:p>
          <a:p>
            <a:pPr indent="0" lvl="0" marL="0" rtl="0" algn="l">
              <a:spcBef>
                <a:spcPts val="0"/>
              </a:spcBef>
              <a:spcAft>
                <a:spcPts val="0"/>
              </a:spcAft>
              <a:buNone/>
            </a:pPr>
            <a:r>
              <a:rPr lang="ko"/>
              <a:t>• 관계 언어: “퍼지 마을 주민 여러분”</a:t>
            </a:r>
            <a:endParaRPr/>
          </a:p>
          <a:p>
            <a:pPr indent="0" lvl="0" marL="0" rtl="0" algn="l">
              <a:spcBef>
                <a:spcPts val="0"/>
              </a:spcBef>
              <a:spcAft>
                <a:spcPts val="0"/>
              </a:spcAft>
              <a:buNone/>
            </a:pPr>
            <a:r>
              <a:rPr lang="ko"/>
              <a:t>• 개선: 핵심 결론을 먼저</a:t>
            </a:r>
            <a:endParaRPr/>
          </a:p>
          <a:p>
            <a:pPr indent="0" lvl="0" marL="0" rtl="0" algn="l">
              <a:spcBef>
                <a:spcPts val="0"/>
              </a:spcBef>
              <a:spcAft>
                <a:spcPts val="0"/>
              </a:spcAft>
              <a:buNone/>
            </a:pPr>
            <a:r>
              <a:rPr lang="ko"/>
              <a:t>• 한계: 주문·매출 효과 미검증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173초의 장단점을 묻는다. ‘많이 주문’ 발언은 사업자 자기보고이며 수치 근거가 아님을 분명히 한다. 운영 공지를 Story/Highlight로 어떻게 연결할지 질문한다.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불편한 안내에 필요한 이유·대안 각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결정→이유→현장 증거→고객 안내의 네 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https://www.instagram.com/reel/DbYQfWwBrMa/ ; 사례 조사 문서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60 ‘사례 카드 8 — 퍼지타운: 불편한 결정의 이유를 얼굴과 현장으로’. 16:9 한국어 교육 슬라이드. 한 가지 주장: 판매 중단 같은 불편한 결정도 품질 위험과 이유를 투명하게 설명하면 관계를 지키는 콘텐츠가 된다. 화면 문구: • 상황: 여름 택배 일시 중단</a:t>
            </a:r>
            <a:endParaRPr/>
          </a:p>
          <a:p>
            <a:pPr indent="0" lvl="0" marL="0" rtl="0" algn="l">
              <a:spcBef>
                <a:spcPts val="0"/>
              </a:spcBef>
              <a:spcAft>
                <a:spcPts val="0"/>
              </a:spcAft>
              <a:buNone/>
            </a:pPr>
            <a:r>
              <a:rPr lang="ko"/>
              <a:t>• 근거: 운영자 얼굴·작업대·보냉재</a:t>
            </a:r>
            <a:endParaRPr/>
          </a:p>
          <a:p>
            <a:pPr indent="0" lvl="0" marL="0" rtl="0" algn="l">
              <a:spcBef>
                <a:spcPts val="0"/>
              </a:spcBef>
              <a:spcAft>
                <a:spcPts val="0"/>
              </a:spcAft>
              <a:buNone/>
            </a:pPr>
            <a:r>
              <a:rPr lang="ko"/>
              <a:t>• 관계 언어: “퍼지 마을 주민 여러분”</a:t>
            </a:r>
            <a:endParaRPr/>
          </a:p>
          <a:p>
            <a:pPr indent="0" lvl="0" marL="0" rtl="0" algn="l">
              <a:spcBef>
                <a:spcPts val="0"/>
              </a:spcBef>
              <a:spcAft>
                <a:spcPts val="0"/>
              </a:spcAft>
              <a:buNone/>
            </a:pPr>
            <a:r>
              <a:rPr lang="ko"/>
              <a:t>• 개선: 핵심 결론을 먼저</a:t>
            </a:r>
            <a:endParaRPr/>
          </a:p>
          <a:p>
            <a:pPr indent="0" lvl="0" marL="0" rtl="0" algn="l">
              <a:spcBef>
                <a:spcPts val="0"/>
              </a:spcBef>
              <a:spcAft>
                <a:spcPts val="0"/>
              </a:spcAft>
              <a:buNone/>
            </a:pPr>
            <a:r>
              <a:rPr lang="ko"/>
              <a:t>• 한계: 주문·매출 효과 미검증 시각 구성: 결정→이유→현장 증거→고객 안내의 네 칸. 워크북 연결: 불편한 안내에 필요한 이유·대안 각 1개. 사실·사례·수치는 출처와 확인 범위를 유지하고 가짜 UI·가짜 성과 이미지를 만들지 않는다.</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5" name="Shape 1055"/>
        <p:cNvGrpSpPr/>
        <p:nvPr/>
      </p:nvGrpSpPr>
      <p:grpSpPr>
        <a:xfrm>
          <a:off x="0" y="0"/>
          <a:ext cx="0" cy="0"/>
          <a:chOff x="0" y="0"/>
          <a:chExt cx="0" cy="0"/>
        </a:xfrm>
      </p:grpSpPr>
      <p:sp>
        <p:nvSpPr>
          <p:cNvPr id="1056" name="Google Shape;1056;ig6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7" name="Google Shape;1057;ig6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61 — CTA는 한 번에 하나, 목적지는 먼저 확인</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개념·안전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고객에게 요구하는 다음 행동은 하나로 좁히고 실제 도착 화면을 클릭해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답해주세요</a:t>
            </a:r>
            <a:endParaRPr/>
          </a:p>
          <a:p>
            <a:pPr indent="0" lvl="0" marL="0" rtl="0" algn="l">
              <a:spcBef>
                <a:spcPts val="0"/>
              </a:spcBef>
              <a:spcAft>
                <a:spcPts val="0"/>
              </a:spcAft>
              <a:buNone/>
            </a:pPr>
            <a:r>
              <a:rPr lang="ko"/>
              <a:t>• ‘가격’이라고 DM 주세요</a:t>
            </a:r>
            <a:endParaRPr/>
          </a:p>
          <a:p>
            <a:pPr indent="0" lvl="0" marL="0" rtl="0" algn="l">
              <a:spcBef>
                <a:spcPts val="0"/>
              </a:spcBef>
              <a:spcAft>
                <a:spcPts val="0"/>
              </a:spcAft>
              <a:buNone/>
            </a:pPr>
            <a:r>
              <a:rPr lang="ko"/>
              <a:t>• 예약 조건을 링크에서 확인하세요</a:t>
            </a:r>
            <a:endParaRPr/>
          </a:p>
          <a:p>
            <a:pPr indent="0" lvl="0" marL="0" rtl="0" algn="l">
              <a:spcBef>
                <a:spcPts val="0"/>
              </a:spcBef>
              <a:spcAft>
                <a:spcPts val="0"/>
              </a:spcAft>
              <a:buNone/>
            </a:pPr>
            <a:r>
              <a:rPr lang="ko"/>
              <a:t>• CTA 하나만 선택</a:t>
            </a:r>
            <a:endParaRPr/>
          </a:p>
          <a:p>
            <a:pPr indent="0" lvl="0" marL="0" rtl="0" algn="l">
              <a:spcBef>
                <a:spcPts val="0"/>
              </a:spcBef>
              <a:spcAft>
                <a:spcPts val="0"/>
              </a:spcAft>
              <a:buNone/>
            </a:pPr>
            <a:r>
              <a:rPr lang="ko"/>
              <a:t>• 링크·DM 응답 준비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자동응답을 약속하지 않는다. 개인정보·민감정보를 DM으로 받지 않도록 질문 범위를 정한다. 링크가 열리지 않으면 CTA를 바꾼다.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스토리 3장의 CTA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여러 화살표에 X, 하나의 명확한 화살표와 실제 목적지 체크에 O.</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CTA·링크 검수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61 ‘CTA는 한 번에 하나, 목적지는 먼저 확인’. 16:9 한국어 교육 슬라이드. 한 가지 주장: 고객에게 요구하는 다음 행동은 하나로 좁히고 실제 도착 화면을 클릭해 확인한다. 화면 문구: • 답해주세요</a:t>
            </a:r>
            <a:endParaRPr/>
          </a:p>
          <a:p>
            <a:pPr indent="0" lvl="0" marL="0" rtl="0" algn="l">
              <a:spcBef>
                <a:spcPts val="0"/>
              </a:spcBef>
              <a:spcAft>
                <a:spcPts val="0"/>
              </a:spcAft>
              <a:buNone/>
            </a:pPr>
            <a:r>
              <a:rPr lang="ko"/>
              <a:t>• ‘가격’이라고 DM 주세요</a:t>
            </a:r>
            <a:endParaRPr/>
          </a:p>
          <a:p>
            <a:pPr indent="0" lvl="0" marL="0" rtl="0" algn="l">
              <a:spcBef>
                <a:spcPts val="0"/>
              </a:spcBef>
              <a:spcAft>
                <a:spcPts val="0"/>
              </a:spcAft>
              <a:buNone/>
            </a:pPr>
            <a:r>
              <a:rPr lang="ko"/>
              <a:t>• 예약 조건을 링크에서 확인하세요</a:t>
            </a:r>
            <a:endParaRPr/>
          </a:p>
          <a:p>
            <a:pPr indent="0" lvl="0" marL="0" rtl="0" algn="l">
              <a:spcBef>
                <a:spcPts val="0"/>
              </a:spcBef>
              <a:spcAft>
                <a:spcPts val="0"/>
              </a:spcAft>
              <a:buNone/>
            </a:pPr>
            <a:r>
              <a:rPr lang="ko"/>
              <a:t>• CTA 하나만 선택</a:t>
            </a:r>
            <a:endParaRPr/>
          </a:p>
          <a:p>
            <a:pPr indent="0" lvl="0" marL="0" rtl="0" algn="l">
              <a:spcBef>
                <a:spcPts val="0"/>
              </a:spcBef>
              <a:spcAft>
                <a:spcPts val="0"/>
              </a:spcAft>
              <a:buNone/>
            </a:pPr>
            <a:r>
              <a:rPr lang="ko"/>
              <a:t>• 링크·DM 응답 준비 확인 시각 구성: 여러 화살표에 X, 하나의 명확한 화살표와 실제 목적지 체크에 O. 워크북 연결: 스토리 3장의 CTA 1개. 사실·사례·수치는 출처와 확인 범위를 유지하고 가짜 UI·가짜 성과 이미지를 만들지 않는다.</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1" name="Shape 1071"/>
        <p:cNvGrpSpPr/>
        <p:nvPr/>
      </p:nvGrpSpPr>
      <p:grpSpPr>
        <a:xfrm>
          <a:off x="0" y="0"/>
          <a:ext cx="0" cy="0"/>
          <a:chOff x="0" y="0"/>
          <a:chExt cx="0" cy="0"/>
        </a:xfrm>
      </p:grpSpPr>
      <p:sp>
        <p:nvSpPr>
          <p:cNvPr id="1072" name="Google Shape;1072;ig6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3" name="Google Shape;1073;ig6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62 — Highlights는 프로필의 작은 안내판</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숨은 기능·미니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반복 질문을 고객의 결정 순서로 묶으면 Highlight가 찾기 쉬운 안내 메뉴가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처음 오셨나요?</a:t>
            </a:r>
            <a:endParaRPr/>
          </a:p>
          <a:p>
            <a:pPr indent="0" lvl="0" marL="0" rtl="0" algn="l">
              <a:spcBef>
                <a:spcPts val="0"/>
              </a:spcBef>
              <a:spcAft>
                <a:spcPts val="0"/>
              </a:spcAft>
              <a:buNone/>
            </a:pPr>
            <a:r>
              <a:rPr lang="ko"/>
              <a:t>• 가격·구성</a:t>
            </a:r>
            <a:endParaRPr/>
          </a:p>
          <a:p>
            <a:pPr indent="0" lvl="0" marL="0" rtl="0" algn="l">
              <a:spcBef>
                <a:spcPts val="0"/>
              </a:spcBef>
              <a:spcAft>
                <a:spcPts val="0"/>
              </a:spcAft>
              <a:buNone/>
            </a:pPr>
            <a:r>
              <a:rPr lang="ko"/>
              <a:t>• 예약·이용 방법</a:t>
            </a:r>
            <a:endParaRPr/>
          </a:p>
          <a:p>
            <a:pPr indent="0" lvl="0" marL="0" rtl="0" algn="l">
              <a:spcBef>
                <a:spcPts val="0"/>
              </a:spcBef>
              <a:spcAft>
                <a:spcPts val="0"/>
              </a:spcAft>
              <a:buNone/>
            </a:pPr>
            <a:r>
              <a:rPr lang="ko"/>
              <a:t>• 위치·시간</a:t>
            </a:r>
            <a:endParaRPr/>
          </a:p>
          <a:p>
            <a:pPr indent="0" lvl="0" marL="0" rtl="0" algn="l">
              <a:spcBef>
                <a:spcPts val="0"/>
              </a:spcBef>
              <a:spcAft>
                <a:spcPts val="0"/>
              </a:spcAft>
              <a:buNone/>
            </a:pPr>
            <a:r>
              <a:rPr lang="ko"/>
              <a:t>• 실제 과정·후기 경계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후기에는 동의·광고/제공 표시 여부를 확인한다. 메뉴를 너무 많이 만들지 않고 오늘 질문이 들어갈 Highlight 하나를 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Highlight 이름 1개와 포함할 Story</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프로필 아래 원형 Highlight 5개와 고객 이동 순서.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https://about.instagram.com/blog/tips-and-tricks/how-to-use-instagram-stories</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62 ‘Highlights는 프로필의 작은 안내판’. 16:9 한국어 교육 슬라이드. 한 가지 주장: 반복 질문을 고객의 결정 순서로 묶으면 Highlight가 찾기 쉬운 안내 메뉴가 된다. 화면 문구: • 처음 오셨나요?</a:t>
            </a:r>
            <a:endParaRPr/>
          </a:p>
          <a:p>
            <a:pPr indent="0" lvl="0" marL="0" rtl="0" algn="l">
              <a:spcBef>
                <a:spcPts val="0"/>
              </a:spcBef>
              <a:spcAft>
                <a:spcPts val="0"/>
              </a:spcAft>
              <a:buNone/>
            </a:pPr>
            <a:r>
              <a:rPr lang="ko"/>
              <a:t>• 가격·구성</a:t>
            </a:r>
            <a:endParaRPr/>
          </a:p>
          <a:p>
            <a:pPr indent="0" lvl="0" marL="0" rtl="0" algn="l">
              <a:spcBef>
                <a:spcPts val="0"/>
              </a:spcBef>
              <a:spcAft>
                <a:spcPts val="0"/>
              </a:spcAft>
              <a:buNone/>
            </a:pPr>
            <a:r>
              <a:rPr lang="ko"/>
              <a:t>• 예약·이용 방법</a:t>
            </a:r>
            <a:endParaRPr/>
          </a:p>
          <a:p>
            <a:pPr indent="0" lvl="0" marL="0" rtl="0" algn="l">
              <a:spcBef>
                <a:spcPts val="0"/>
              </a:spcBef>
              <a:spcAft>
                <a:spcPts val="0"/>
              </a:spcAft>
              <a:buNone/>
            </a:pPr>
            <a:r>
              <a:rPr lang="ko"/>
              <a:t>• 위치·시간</a:t>
            </a:r>
            <a:endParaRPr/>
          </a:p>
          <a:p>
            <a:pPr indent="0" lvl="0" marL="0" rtl="0" algn="l">
              <a:spcBef>
                <a:spcPts val="0"/>
              </a:spcBef>
              <a:spcAft>
                <a:spcPts val="0"/>
              </a:spcAft>
              <a:buNone/>
            </a:pPr>
            <a:r>
              <a:rPr lang="ko"/>
              <a:t>• 실제 과정·후기 경계 시각 구성: 프로필 아래 원형 Highlight 5개와 고객 이동 순서. 워크북 연결: Highlight 이름 1개와 포함할 Story. 사실·사례·수치는 출처와 확인 범위를 유지하고 가짜 UI·가짜 성과 이미지를 만들지 않는다.</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ig6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ig6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63 — Highlights는 프로필의 작은 안내판</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처음 온 사람이 자주 찾는 정보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처음 온 사람이 자주 찾는 정보</a:t>
            </a:r>
            <a:endParaRPr/>
          </a:p>
          <a:p>
            <a:pPr indent="0" lvl="0" marL="0" rtl="0" algn="l">
              <a:spcBef>
                <a:spcPts val="0"/>
              </a:spcBef>
              <a:spcAft>
                <a:spcPts val="0"/>
              </a:spcAft>
              <a:buNone/>
            </a:pPr>
            <a:r>
              <a:rPr lang="ko"/>
              <a:t>• 소개 · 서비스 · 후기 · 위치 · 예약 · FAQ</a:t>
            </a:r>
            <a:endParaRPr/>
          </a:p>
          <a:p>
            <a:pPr indent="0" lvl="0" marL="0" rtl="0" algn="l">
              <a:spcBef>
                <a:spcPts val="0"/>
              </a:spcBef>
              <a:spcAft>
                <a:spcPts val="0"/>
              </a:spcAft>
              <a:buNone/>
            </a:pPr>
            <a:r>
              <a:rPr lang="ko"/>
              <a:t>• 사라지는 Stories를 다시 찾게 하기</a:t>
            </a:r>
            <a:endParaRPr/>
          </a:p>
          <a:p>
            <a:pPr indent="0" lvl="0" marL="0" rtl="0" algn="l">
              <a:spcBef>
                <a:spcPts val="0"/>
              </a:spcBef>
              <a:spcAft>
                <a:spcPts val="0"/>
              </a:spcAft>
              <a:buNone/>
            </a:pPr>
            <a:r>
              <a:rPr lang="ko"/>
              <a:t>• Archive 저장 상태 먼저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하이라이트는 Story Archive에 저장된 내용을 묶어 보여준다. Archive 저장 설정을 꺼두면 흐름이 달라질 수 있으므로 먼저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63 ‘Highlights는 프로필의 작은 안내판’. 16:9 한국어 교육 슬라이드. 한 가지 주장: 처음 온 사람이 자주 찾는 정보 화면 문구: • 처음 온 사람이 자주 찾는 정보</a:t>
            </a:r>
            <a:endParaRPr/>
          </a:p>
          <a:p>
            <a:pPr indent="0" lvl="0" marL="0" rtl="0" algn="l">
              <a:spcBef>
                <a:spcPts val="0"/>
              </a:spcBef>
              <a:spcAft>
                <a:spcPts val="0"/>
              </a:spcAft>
              <a:buNone/>
            </a:pPr>
            <a:r>
              <a:rPr lang="ko"/>
              <a:t>• 소개 · 서비스 · 후기 · 위치 · 예약 · FAQ</a:t>
            </a:r>
            <a:endParaRPr/>
          </a:p>
          <a:p>
            <a:pPr indent="0" lvl="0" marL="0" rtl="0" algn="l">
              <a:spcBef>
                <a:spcPts val="0"/>
              </a:spcBef>
              <a:spcAft>
                <a:spcPts val="0"/>
              </a:spcAft>
              <a:buNone/>
            </a:pPr>
            <a:r>
              <a:rPr lang="ko"/>
              <a:t>• 사라지는 Stories를 다시 찾게 하기</a:t>
            </a:r>
            <a:endParaRPr/>
          </a:p>
          <a:p>
            <a:pPr indent="0" lvl="0" marL="0" rtl="0" algn="l">
              <a:spcBef>
                <a:spcPts val="0"/>
              </a:spcBef>
              <a:spcAft>
                <a:spcPts val="0"/>
              </a:spcAft>
              <a:buNone/>
            </a:pPr>
            <a:r>
              <a:rPr lang="ko"/>
              <a:t>• Archive 저장 상태 먼저 확인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ig6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ig6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64 — 하이라이트 만들기 — 하나의 질문으로 묶기</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기능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1. 기존 Story 또는 새 Story 준비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1. 기존 Story 또는 새 Story 준비</a:t>
            </a:r>
            <a:endParaRPr/>
          </a:p>
          <a:p>
            <a:pPr indent="0" lvl="0" marL="0" rtl="0" algn="l">
              <a:spcBef>
                <a:spcPts val="0"/>
              </a:spcBef>
              <a:spcAft>
                <a:spcPts val="0"/>
              </a:spcAft>
              <a:buNone/>
            </a:pPr>
            <a:r>
              <a:rPr lang="ko"/>
              <a:t>• 2. Highlight에 추가</a:t>
            </a:r>
            <a:endParaRPr/>
          </a:p>
          <a:p>
            <a:pPr indent="0" lvl="0" marL="0" rtl="0" algn="l">
              <a:spcBef>
                <a:spcPts val="0"/>
              </a:spcBef>
              <a:spcAft>
                <a:spcPts val="0"/>
              </a:spcAft>
              <a:buNone/>
            </a:pPr>
            <a:r>
              <a:rPr lang="ko"/>
              <a:t>• 3. 짧고 이해되는 이름</a:t>
            </a:r>
            <a:endParaRPr/>
          </a:p>
          <a:p>
            <a:pPr indent="0" lvl="0" marL="0" rtl="0" algn="l">
              <a:spcBef>
                <a:spcPts val="0"/>
              </a:spcBef>
              <a:spcAft>
                <a:spcPts val="0"/>
              </a:spcAft>
              <a:buNone/>
            </a:pPr>
            <a:r>
              <a:rPr lang="ko"/>
              <a:t>• 4. 오래된 가격·일정 정기 점검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가격·예약·시간처럼 변하는 정보는 게시 날짜와 최신 여부를 확인한다. Highlights가 있다고 모든 정보가 자동으로 최신이 되는 것은 아니다.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하이라이트 1개 이름 정하기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64 ‘하이라이트 만들기 — 하나의 질문으로 묶기’. 16:9 한국어 교육 슬라이드. 한 가지 주장: 1. 기존 Story 또는 새 Story 준비 화면 문구: • 1. 기존 Story 또는 새 Story 준비</a:t>
            </a:r>
            <a:endParaRPr/>
          </a:p>
          <a:p>
            <a:pPr indent="0" lvl="0" marL="0" rtl="0" algn="l">
              <a:spcBef>
                <a:spcPts val="0"/>
              </a:spcBef>
              <a:spcAft>
                <a:spcPts val="0"/>
              </a:spcAft>
              <a:buNone/>
            </a:pPr>
            <a:r>
              <a:rPr lang="ko"/>
              <a:t>• 2. Highlight에 추가</a:t>
            </a:r>
            <a:endParaRPr/>
          </a:p>
          <a:p>
            <a:pPr indent="0" lvl="0" marL="0" rtl="0" algn="l">
              <a:spcBef>
                <a:spcPts val="0"/>
              </a:spcBef>
              <a:spcAft>
                <a:spcPts val="0"/>
              </a:spcAft>
              <a:buNone/>
            </a:pPr>
            <a:r>
              <a:rPr lang="ko"/>
              <a:t>• 3. 짧고 이해되는 이름</a:t>
            </a:r>
            <a:endParaRPr/>
          </a:p>
          <a:p>
            <a:pPr indent="0" lvl="0" marL="0" rtl="0" algn="l">
              <a:spcBef>
                <a:spcPts val="0"/>
              </a:spcBef>
              <a:spcAft>
                <a:spcPts val="0"/>
              </a:spcAft>
              <a:buNone/>
            </a:pPr>
            <a:r>
              <a:rPr lang="ko"/>
              <a:t>• 4. 오래된 가격·일정 정기 점검 시각 구성: 핵심 문장과 흐름을 카드·화살표·체크 아이콘으로 시각화한다. 워크북 연결: 하이라이트 1개 이름 정하기. 사실·사례·수치는 출처와 확인 범위를 유지하고 가짜 UI·가짜 성과 이미지를 만들지 않는다.</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8" name="Shape 1118"/>
        <p:cNvGrpSpPr/>
        <p:nvPr/>
      </p:nvGrpSpPr>
      <p:grpSpPr>
        <a:xfrm>
          <a:off x="0" y="0"/>
          <a:ext cx="0" cy="0"/>
          <a:chOff x="0" y="0"/>
          <a:chExt cx="0" cy="0"/>
        </a:xfrm>
      </p:grpSpPr>
      <p:sp>
        <p:nvSpPr>
          <p:cNvPr id="1119" name="Google Shape;1119;ig6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0" name="Google Shape;1120;ig6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65 — 하이라이트 아이콘은 Canva로 간단하게</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도구 활용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작은 화면에서도 알아볼 한 상징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작은 화면에서도 알아볼 한 상징</a:t>
            </a:r>
            <a:endParaRPr/>
          </a:p>
          <a:p>
            <a:pPr indent="0" lvl="0" marL="0" rtl="0" algn="l">
              <a:spcBef>
                <a:spcPts val="0"/>
              </a:spcBef>
              <a:spcAft>
                <a:spcPts val="0"/>
              </a:spcAft>
              <a:buNone/>
            </a:pPr>
            <a:r>
              <a:rPr lang="ko"/>
              <a:t>• 아이콘과 글자 대비 높이기</a:t>
            </a:r>
            <a:endParaRPr/>
          </a:p>
          <a:p>
            <a:pPr indent="0" lvl="0" marL="0" rtl="0" algn="l">
              <a:spcBef>
                <a:spcPts val="0"/>
              </a:spcBef>
              <a:spcAft>
                <a:spcPts val="0"/>
              </a:spcAft>
              <a:buNone/>
            </a:pPr>
            <a:r>
              <a:rPr lang="ko"/>
              <a:t>• 소개·후기·위치 등 같은 체계</a:t>
            </a:r>
            <a:endParaRPr/>
          </a:p>
          <a:p>
            <a:pPr indent="0" lvl="0" marL="0" rtl="0" algn="l">
              <a:spcBef>
                <a:spcPts val="0"/>
              </a:spcBef>
              <a:spcAft>
                <a:spcPts val="0"/>
              </a:spcAft>
              <a:buNone/>
            </a:pPr>
            <a:r>
              <a:rPr lang="ko"/>
              <a:t>• 디자인보다 정보 찾기가 우선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Canva 템플릿을 사용할 수 있지만 새 도구 학습이 목적은 아니다. 아이콘을 만들지 못해도 대표 Story 화면으로 Highlight를 완성하면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65 ‘하이라이트 아이콘은 Canva로 간단하게’. 16:9 한국어 교육 슬라이드. 한 가지 주장: 작은 화면에서도 알아볼 한 상징 화면 문구: • 작은 화면에서도 알아볼 한 상징</a:t>
            </a:r>
            <a:endParaRPr/>
          </a:p>
          <a:p>
            <a:pPr indent="0" lvl="0" marL="0" rtl="0" algn="l">
              <a:spcBef>
                <a:spcPts val="0"/>
              </a:spcBef>
              <a:spcAft>
                <a:spcPts val="0"/>
              </a:spcAft>
              <a:buNone/>
            </a:pPr>
            <a:r>
              <a:rPr lang="ko"/>
              <a:t>• 아이콘과 글자 대비 높이기</a:t>
            </a:r>
            <a:endParaRPr/>
          </a:p>
          <a:p>
            <a:pPr indent="0" lvl="0" marL="0" rtl="0" algn="l">
              <a:spcBef>
                <a:spcPts val="0"/>
              </a:spcBef>
              <a:spcAft>
                <a:spcPts val="0"/>
              </a:spcAft>
              <a:buNone/>
            </a:pPr>
            <a:r>
              <a:rPr lang="ko"/>
              <a:t>• 소개·후기·위치 등 같은 체계</a:t>
            </a:r>
            <a:endParaRPr/>
          </a:p>
          <a:p>
            <a:pPr indent="0" lvl="0" marL="0" rtl="0" algn="l">
              <a:spcBef>
                <a:spcPts val="0"/>
              </a:spcBef>
              <a:spcAft>
                <a:spcPts val="0"/>
              </a:spcAft>
              <a:buNone/>
            </a:pPr>
            <a:r>
              <a:rPr lang="ko"/>
              <a:t>• 디자인보다 정보 찾기가 우선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3" name="Shape 1133"/>
        <p:cNvGrpSpPr/>
        <p:nvPr/>
      </p:nvGrpSpPr>
      <p:grpSpPr>
        <a:xfrm>
          <a:off x="0" y="0"/>
          <a:ext cx="0" cy="0"/>
          <a:chOff x="0" y="0"/>
          <a:chExt cx="0" cy="0"/>
        </a:xfrm>
      </p:grpSpPr>
      <p:sp>
        <p:nvSpPr>
          <p:cNvPr id="1134" name="Google Shape;1134;ig6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5" name="Google Shape;1135;ig6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66 — Collab은 공동 게시, 단순 태그와 다르다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숨은 기능·공식 사실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Collab 요청을 상대가 수락하면 두 계정이 공동 저자로 표시되고 게시물이 상대 프로필·팔로워 Feed에도 배포될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공개 원 작성자가 협업자 초대</a:t>
            </a:r>
            <a:endParaRPr/>
          </a:p>
          <a:p>
            <a:pPr indent="0" lvl="0" marL="0" rtl="0" algn="l">
              <a:spcBef>
                <a:spcPts val="0"/>
              </a:spcBef>
              <a:spcAft>
                <a:spcPts val="0"/>
              </a:spcAft>
              <a:buNone/>
            </a:pPr>
            <a:r>
              <a:rPr lang="ko"/>
              <a:t>• 상대가 수락해야 공동 게시</a:t>
            </a:r>
            <a:endParaRPr/>
          </a:p>
          <a:p>
            <a:pPr indent="0" lvl="0" marL="0" rtl="0" algn="l">
              <a:spcBef>
                <a:spcPts val="0"/>
              </a:spcBef>
              <a:spcAft>
                <a:spcPts val="0"/>
              </a:spcAft>
              <a:buNone/>
            </a:pPr>
            <a:r>
              <a:rPr lang="ko"/>
              <a:t>• 두 계정 이름이 게시물 상단에 표시</a:t>
            </a:r>
            <a:endParaRPr/>
          </a:p>
          <a:p>
            <a:pPr indent="0" lvl="0" marL="0" rtl="0" algn="l">
              <a:spcBef>
                <a:spcPts val="0"/>
              </a:spcBef>
              <a:spcAft>
                <a:spcPts val="0"/>
              </a:spcAft>
              <a:buNone/>
            </a:pPr>
            <a:r>
              <a:rPr lang="ko"/>
              <a:t>• 원 작성자가 게시물 소유·설정 유지</a:t>
            </a:r>
            <a:endParaRPr/>
          </a:p>
          <a:p>
            <a:pPr indent="0" lvl="0" marL="0" rtl="0" algn="l">
              <a:spcBef>
                <a:spcPts val="0"/>
              </a:spcBef>
              <a:spcAft>
                <a:spcPts val="0"/>
              </a:spcAft>
              <a:buNone/>
            </a:pPr>
            <a:r>
              <a:rPr lang="ko"/>
              <a:t>• 삭제·비공개 전환 영향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단순 태그, 유료 파트너십 라벨, Collab을 구분한다. 가치 교환이 있는 브랜드 콘텐츠면 별도 유료 파트너십 표시 정책을 확인해야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협업 후보 1명·공동 고객 질문 1개 또는 ‘해당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원 작성자와 협업자 계정이 게시물 한 장을 공동 소유 표기하는 도식. 소유권은 원 작성자 쪽에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https://help.instagram.com/291200585956732 ; https://help.instagram.com/1109894795810258</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66 ‘Collab은 공동 게시, 단순 태그와 다르다’. 16:9 한국어 교육 슬라이드. 한 가지 주장: Collab 요청을 상대가 수락하면 두 계정이 공동 저자로 표시되고 게시물이 상대 프로필·팔로워 Feed에도 배포될 수 있다. 화면 문구: • 공개 원 작성자가 협업자 초대</a:t>
            </a:r>
            <a:endParaRPr/>
          </a:p>
          <a:p>
            <a:pPr indent="0" lvl="0" marL="0" rtl="0" algn="l">
              <a:spcBef>
                <a:spcPts val="0"/>
              </a:spcBef>
              <a:spcAft>
                <a:spcPts val="0"/>
              </a:spcAft>
              <a:buNone/>
            </a:pPr>
            <a:r>
              <a:rPr lang="ko"/>
              <a:t>• 상대가 수락해야 공동 게시</a:t>
            </a:r>
            <a:endParaRPr/>
          </a:p>
          <a:p>
            <a:pPr indent="0" lvl="0" marL="0" rtl="0" algn="l">
              <a:spcBef>
                <a:spcPts val="0"/>
              </a:spcBef>
              <a:spcAft>
                <a:spcPts val="0"/>
              </a:spcAft>
              <a:buNone/>
            </a:pPr>
            <a:r>
              <a:rPr lang="ko"/>
              <a:t>• 두 계정 이름이 게시물 상단에 표시</a:t>
            </a:r>
            <a:endParaRPr/>
          </a:p>
          <a:p>
            <a:pPr indent="0" lvl="0" marL="0" rtl="0" algn="l">
              <a:spcBef>
                <a:spcPts val="0"/>
              </a:spcBef>
              <a:spcAft>
                <a:spcPts val="0"/>
              </a:spcAft>
              <a:buNone/>
            </a:pPr>
            <a:r>
              <a:rPr lang="ko"/>
              <a:t>• 원 작성자가 게시물 소유·설정 유지</a:t>
            </a:r>
            <a:endParaRPr/>
          </a:p>
          <a:p>
            <a:pPr indent="0" lvl="0" marL="0" rtl="0" algn="l">
              <a:spcBef>
                <a:spcPts val="0"/>
              </a:spcBef>
              <a:spcAft>
                <a:spcPts val="0"/>
              </a:spcAft>
              <a:buNone/>
            </a:pPr>
            <a:r>
              <a:rPr lang="ko"/>
              <a:t>• 삭제·비공개 전환 영향 확인 시각 구성: 원 작성자와 협업자 계정이 게시물 한 장을 공동 소유 표기하는 도식. 소유권은 원 작성자 쪽에 표시. 워크북 연결: 협업 후보 1명·공동 고객 질문 1개 또는 ‘해당 없음’. 사실·사례·수치는 출처와 확인 범위를 유지하고 가짜 UI·가짜 성과 이미지를 만들지 않는다.</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ig6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ig6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67 — 게시물의 A/B 질문도 작게 시작한다</a:t>
            </a:r>
            <a:endParaRPr/>
          </a:p>
          <a:p>
            <a:pPr indent="0" lvl="0" marL="0" rtl="0" algn="l">
              <a:spcBef>
                <a:spcPts val="0"/>
              </a:spcBef>
              <a:spcAft>
                <a:spcPts val="0"/>
              </a:spcAft>
              <a:buNone/>
            </a:pPr>
            <a:r>
              <a:rPr lang="ko"/>
              <a:t>시간: 1분</a:t>
            </a:r>
            <a:endParaRPr/>
          </a:p>
          <a:p>
            <a:pPr indent="0" lvl="0" marL="0" rtl="0" algn="l">
              <a:spcBef>
                <a:spcPts val="0"/>
              </a:spcBef>
              <a:spcAft>
                <a:spcPts val="0"/>
              </a:spcAft>
              <a:buNone/>
            </a:pPr>
            <a:r>
              <a:rPr lang="ko"/>
              <a:t>모듈·유형: 연결성 · 조건부 기능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“A와 B 중 무엇이 더 궁금한가요?”</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“A와 B 중 무엇이 더 궁금한가요?”</a:t>
            </a:r>
            <a:endParaRPr/>
          </a:p>
          <a:p>
            <a:pPr indent="0" lvl="0" marL="0" rtl="0" algn="l">
              <a:spcBef>
                <a:spcPts val="0"/>
              </a:spcBef>
              <a:spcAft>
                <a:spcPts val="0"/>
              </a:spcAft>
              <a:buNone/>
            </a:pPr>
            <a:r>
              <a:rPr lang="ko"/>
              <a:t>• 캡션·댓글·계정에 보이는 Poll 기능 활용</a:t>
            </a:r>
            <a:endParaRPr/>
          </a:p>
          <a:p>
            <a:pPr indent="0" lvl="0" marL="0" rtl="0" algn="l">
              <a:spcBef>
                <a:spcPts val="0"/>
              </a:spcBef>
              <a:spcAft>
                <a:spcPts val="0"/>
              </a:spcAft>
              <a:buNone/>
            </a:pPr>
            <a:r>
              <a:rPr lang="ko"/>
              <a:t>• 기능이 없으면 댓글 질문으로 대체</a:t>
            </a:r>
            <a:endParaRPr/>
          </a:p>
          <a:p>
            <a:pPr indent="0" lvl="0" marL="0" rtl="0" algn="l">
              <a:spcBef>
                <a:spcPts val="0"/>
              </a:spcBef>
              <a:spcAft>
                <a:spcPts val="0"/>
              </a:spcAft>
              <a:buNone/>
            </a:pPr>
            <a:r>
              <a:rPr lang="ko"/>
              <a:t>• 결과를 다음 게시물 주제로 사용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피드 Poll은 계정·앱 버전에 따라 UI가 다를 수 있으므로 보이는 계정에서만 시연한다. 숫자를 성과로 과장하지 않고 고객 질문 후보로 읽는다.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67 ‘게시물의 A/B 질문도 작게 시작한다’. 16:9 한국어 교육 슬라이드. 한 가지 주장: “A와 B 중 무엇이 더 궁금한가요?” 화면 문구: • “A와 B 중 무엇이 더 궁금한가요?”</a:t>
            </a:r>
            <a:endParaRPr/>
          </a:p>
          <a:p>
            <a:pPr indent="0" lvl="0" marL="0" rtl="0" algn="l">
              <a:spcBef>
                <a:spcPts val="0"/>
              </a:spcBef>
              <a:spcAft>
                <a:spcPts val="0"/>
              </a:spcAft>
              <a:buNone/>
            </a:pPr>
            <a:r>
              <a:rPr lang="ko"/>
              <a:t>• 캡션·댓글·계정에 보이는 Poll 기능 활용</a:t>
            </a:r>
            <a:endParaRPr/>
          </a:p>
          <a:p>
            <a:pPr indent="0" lvl="0" marL="0" rtl="0" algn="l">
              <a:spcBef>
                <a:spcPts val="0"/>
              </a:spcBef>
              <a:spcAft>
                <a:spcPts val="0"/>
              </a:spcAft>
              <a:buNone/>
            </a:pPr>
            <a:r>
              <a:rPr lang="ko"/>
              <a:t>• 기능이 없으면 댓글 질문으로 대체</a:t>
            </a:r>
            <a:endParaRPr/>
          </a:p>
          <a:p>
            <a:pPr indent="0" lvl="0" marL="0" rtl="0" algn="l">
              <a:spcBef>
                <a:spcPts val="0"/>
              </a:spcBef>
              <a:spcAft>
                <a:spcPts val="0"/>
              </a:spcAft>
              <a:buNone/>
            </a:pPr>
            <a:r>
              <a:rPr lang="ko"/>
              <a:t>• 결과를 다음 게시물 주제로 사용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5" name="Shape 1165"/>
        <p:cNvGrpSpPr/>
        <p:nvPr/>
      </p:nvGrpSpPr>
      <p:grpSpPr>
        <a:xfrm>
          <a:off x="0" y="0"/>
          <a:ext cx="0" cy="0"/>
          <a:chOff x="0" y="0"/>
          <a:chExt cx="0" cy="0"/>
        </a:xfrm>
      </p:grpSpPr>
      <p:sp>
        <p:nvSpPr>
          <p:cNvPr id="1166" name="Google Shape;1166;ig6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7" name="Google Shape;1167;ig6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68 — “각 이미지마다 캡션”은 네 가지를 구분한다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오해 바로잡기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게시물 캡션: Carousel 전체에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게시물 캡션: Carousel 전체에 1개</a:t>
            </a:r>
            <a:endParaRPr/>
          </a:p>
          <a:p>
            <a:pPr indent="0" lvl="0" marL="0" rtl="0" algn="l">
              <a:spcBef>
                <a:spcPts val="0"/>
              </a:spcBef>
              <a:spcAft>
                <a:spcPts val="0"/>
              </a:spcAft>
              <a:buNone/>
            </a:pPr>
            <a:r>
              <a:rPr lang="ko"/>
              <a:t>• 대체 텍스트: 각 사진의 접근성 설명</a:t>
            </a:r>
            <a:endParaRPr/>
          </a:p>
          <a:p>
            <a:pPr indent="0" lvl="0" marL="0" rtl="0" algn="l">
              <a:spcBef>
                <a:spcPts val="0"/>
              </a:spcBef>
              <a:spcAft>
                <a:spcPts val="0"/>
              </a:spcAft>
              <a:buNone/>
            </a:pPr>
            <a:r>
              <a:rPr lang="ko"/>
              <a:t>• 이미지 위 문구: 제작자가 직접 넣는 공개 글자</a:t>
            </a:r>
            <a:endParaRPr/>
          </a:p>
          <a:p>
            <a:pPr indent="0" lvl="0" marL="0" rtl="0" algn="l">
              <a:spcBef>
                <a:spcPts val="0"/>
              </a:spcBef>
              <a:spcAft>
                <a:spcPts val="0"/>
              </a:spcAft>
              <a:buNone/>
            </a:pPr>
            <a:r>
              <a:rPr lang="ko"/>
              <a:t>• Captions: 영상 음성을 표시하는 자동 자막</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Carousel은 각 이미지마다 별도 공개 캡션을 붙이는 구조가 아니다. 이미지별 설명이 필요하면 화면 문구 또는 접근성 대체 텍스트를 사용한다. 대체 텍스트는 검색 키워드 입력란이 아니다.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 /home/kangkun/instagram_feature_factcheck_2026-09-16.md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68 ‘“각 이미지마다 캡션”은 네 가지를 구분한다’. 16:9 한국어 교육 슬라이드. 한 가지 주장: 게시물 캡션: Carousel 전체에 1개 화면 문구: • 게시물 캡션: Carousel 전체에 1개</a:t>
            </a:r>
            <a:endParaRPr/>
          </a:p>
          <a:p>
            <a:pPr indent="0" lvl="0" marL="0" rtl="0" algn="l">
              <a:spcBef>
                <a:spcPts val="0"/>
              </a:spcBef>
              <a:spcAft>
                <a:spcPts val="0"/>
              </a:spcAft>
              <a:buNone/>
            </a:pPr>
            <a:r>
              <a:rPr lang="ko"/>
              <a:t>• 대체 텍스트: 각 사진의 접근성 설명</a:t>
            </a:r>
            <a:endParaRPr/>
          </a:p>
          <a:p>
            <a:pPr indent="0" lvl="0" marL="0" rtl="0" algn="l">
              <a:spcBef>
                <a:spcPts val="0"/>
              </a:spcBef>
              <a:spcAft>
                <a:spcPts val="0"/>
              </a:spcAft>
              <a:buNone/>
            </a:pPr>
            <a:r>
              <a:rPr lang="ko"/>
              <a:t>• 이미지 위 문구: 제작자가 직접 넣는 공개 글자</a:t>
            </a:r>
            <a:endParaRPr/>
          </a:p>
          <a:p>
            <a:pPr indent="0" lvl="0" marL="0" rtl="0" algn="l">
              <a:spcBef>
                <a:spcPts val="0"/>
              </a:spcBef>
              <a:spcAft>
                <a:spcPts val="0"/>
              </a:spcAft>
              <a:buNone/>
            </a:pPr>
            <a:r>
              <a:rPr lang="ko"/>
              <a:t>• Captions: 영상 음성을 표시하는 자동 자막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ig6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ig6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69 — 실습 1 — Story 첫 장: 묻기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공통 제작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첫 장은 고객 상황을 한 문장으로 제시하고 답하기 쉬운 반응 하나를 연다.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고객 질문을 짧게</a:t>
            </a:r>
            <a:endParaRPr/>
          </a:p>
          <a:p>
            <a:pPr indent="0" lvl="0" marL="0" rtl="0" algn="l">
              <a:spcBef>
                <a:spcPts val="0"/>
              </a:spcBef>
              <a:spcAft>
                <a:spcPts val="0"/>
              </a:spcAft>
              <a:buNone/>
            </a:pPr>
            <a:r>
              <a:rPr lang="ko"/>
              <a:t>• Poll 또는 Questions 하나</a:t>
            </a:r>
            <a:endParaRPr/>
          </a:p>
          <a:p>
            <a:pPr indent="0" lvl="0" marL="0" rtl="0" algn="l">
              <a:spcBef>
                <a:spcPts val="0"/>
              </a:spcBef>
              <a:spcAft>
                <a:spcPts val="0"/>
              </a:spcAft>
              <a:buNone/>
            </a:pPr>
            <a:r>
              <a:rPr lang="ko"/>
              <a:t>• 선택지는 겹치지 않게</a:t>
            </a:r>
            <a:endParaRPr/>
          </a:p>
          <a:p>
            <a:pPr indent="0" lvl="0" marL="0" rtl="0" algn="l">
              <a:spcBef>
                <a:spcPts val="0"/>
              </a:spcBef>
              <a:spcAft>
                <a:spcPts val="0"/>
              </a:spcAft>
              <a:buNone/>
            </a:pPr>
            <a:r>
              <a:rPr lang="ko"/>
              <a:t>• 개인정보를 묻지 않기</a:t>
            </a:r>
            <a:endParaRPr/>
          </a:p>
          <a:p>
            <a:pPr indent="0" lvl="0" marL="0" rtl="0" algn="l">
              <a:spcBef>
                <a:spcPts val="0"/>
              </a:spcBef>
              <a:spcAft>
                <a:spcPts val="0"/>
              </a:spcAft>
              <a:buNone/>
            </a:pPr>
            <a:r>
              <a:rPr lang="ko"/>
              <a:t>• 저장본 만들기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Poll은 빠른 선택, Questions는 구체 질문 수집에 적합하다. 질문이 너무 넓으면 어제의 실제 표현으로 좁히게 한다. 앱 기능이 없으면 빈 프레임에 설계한다.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Story 1장 저장본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첫 장 빈 프레임과 Poll/Questions 선택 토글 도식.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Stories 공식 가이드; 기존 실습안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69 ‘실습 1 — Story 첫 장: 묻기’. 16:9 한국어 교육 슬라이드. 한 가지 주장: 첫 장은 고객 상황을 한 문장으로 제시하고 답하기 쉬운 반응 하나를 연다. 화면 문구: • 고객 질문을 짧게</a:t>
            </a:r>
            <a:endParaRPr/>
          </a:p>
          <a:p>
            <a:pPr indent="0" lvl="0" marL="0" rtl="0" algn="l">
              <a:spcBef>
                <a:spcPts val="0"/>
              </a:spcBef>
              <a:spcAft>
                <a:spcPts val="0"/>
              </a:spcAft>
              <a:buNone/>
            </a:pPr>
            <a:r>
              <a:rPr lang="ko"/>
              <a:t>• Poll 또는 Questions 하나</a:t>
            </a:r>
            <a:endParaRPr/>
          </a:p>
          <a:p>
            <a:pPr indent="0" lvl="0" marL="0" rtl="0" algn="l">
              <a:spcBef>
                <a:spcPts val="0"/>
              </a:spcBef>
              <a:spcAft>
                <a:spcPts val="0"/>
              </a:spcAft>
              <a:buNone/>
            </a:pPr>
            <a:r>
              <a:rPr lang="ko"/>
              <a:t>• 선택지는 겹치지 않게</a:t>
            </a:r>
            <a:endParaRPr/>
          </a:p>
          <a:p>
            <a:pPr indent="0" lvl="0" marL="0" rtl="0" algn="l">
              <a:spcBef>
                <a:spcPts val="0"/>
              </a:spcBef>
              <a:spcAft>
                <a:spcPts val="0"/>
              </a:spcAft>
              <a:buNone/>
            </a:pPr>
            <a:r>
              <a:rPr lang="ko"/>
              <a:t>• 개인정보를 묻지 않기</a:t>
            </a:r>
            <a:endParaRPr/>
          </a:p>
          <a:p>
            <a:pPr indent="0" lvl="0" marL="0" rtl="0" algn="l">
              <a:spcBef>
                <a:spcPts val="0"/>
              </a:spcBef>
              <a:spcAft>
                <a:spcPts val="0"/>
              </a:spcAft>
              <a:buNone/>
            </a:pPr>
            <a:r>
              <a:rPr lang="ko"/>
              <a:t>• 저장본 만들기 시각 구성: 첫 장 빈 프레임과 Poll/Questions 선택 토글 도식. 워크북 연결: Story 1장 저장본. 사실·사례·수치는 출처와 확인 범위를 유지하고 가짜 UI·가짜 성과 이미지를 만들지 않는다.</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6" name="Shape 1196"/>
        <p:cNvGrpSpPr/>
        <p:nvPr/>
      </p:nvGrpSpPr>
      <p:grpSpPr>
        <a:xfrm>
          <a:off x="0" y="0"/>
          <a:ext cx="0" cy="0"/>
          <a:chOff x="0" y="0"/>
          <a:chExt cx="0" cy="0"/>
        </a:xfrm>
      </p:grpSpPr>
      <p:sp>
        <p:nvSpPr>
          <p:cNvPr id="1197" name="Google Shape;1197;ig7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8" name="Google Shape;1198;ig7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70 — 실습 2 — Story 둘째 장: 답과 근거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공통 제작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둘째 장은 한 문장 답과 직접 확인 가능한 근거 하나만 보여준다.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답은 한 문장</a:t>
            </a:r>
            <a:endParaRPr/>
          </a:p>
          <a:p>
            <a:pPr indent="0" lvl="0" marL="0" rtl="0" algn="l">
              <a:spcBef>
                <a:spcPts val="0"/>
              </a:spcBef>
              <a:spcAft>
                <a:spcPts val="0"/>
              </a:spcAft>
              <a:buNone/>
            </a:pPr>
            <a:r>
              <a:rPr lang="ko"/>
              <a:t>• 실제 손·장소·도구·기록 중 하나</a:t>
            </a:r>
            <a:endParaRPr/>
          </a:p>
          <a:p>
            <a:pPr indent="0" lvl="0" marL="0" rtl="0" algn="l">
              <a:spcBef>
                <a:spcPts val="0"/>
              </a:spcBef>
              <a:spcAft>
                <a:spcPts val="0"/>
              </a:spcAft>
              <a:buNone/>
            </a:pPr>
            <a:r>
              <a:rPr lang="ko"/>
              <a:t>• 경험의 범위를 밝히기</a:t>
            </a:r>
            <a:endParaRPr/>
          </a:p>
          <a:p>
            <a:pPr indent="0" lvl="0" marL="0" rtl="0" algn="l">
              <a:spcBef>
                <a:spcPts val="0"/>
              </a:spcBef>
              <a:spcAft>
                <a:spcPts val="0"/>
              </a:spcAft>
              <a:buNone/>
            </a:pPr>
            <a:r>
              <a:rPr lang="ko"/>
              <a:t>• 모르는 내용은 [확인 필요]</a:t>
            </a:r>
            <a:endParaRPr/>
          </a:p>
          <a:p>
            <a:pPr indent="0" lvl="0" marL="0" rtl="0" algn="l">
              <a:spcBef>
                <a:spcPts val="0"/>
              </a:spcBef>
              <a:spcAft>
                <a:spcPts val="0"/>
              </a:spcAft>
              <a:buNone/>
            </a:pPr>
            <a:r>
              <a:rPr lang="ko"/>
              <a:t>• 이미지 핵심은 글로도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AI가 만든 배경을 실제 현장 증거처럼 쓰지 않는다. 타인 얼굴·이름·문서가 보이면 가린다. 이미지 대체 텍스트 초안도 한 줄 적게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Story 2장 저장본 + 대체 설명 한 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둘째 장 프레임에 답/근거/alt 메모 세 영역.</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전문성 슬라이드 9·11·16; 기존 검수표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70 ‘실습 2 — Story 둘째 장: 답과 근거’. 16:9 한국어 교육 슬라이드. 한 가지 주장: 둘째 장은 한 문장 답과 직접 확인 가능한 근거 하나만 보여준다. 화면 문구: • 답은 한 문장</a:t>
            </a:r>
            <a:endParaRPr/>
          </a:p>
          <a:p>
            <a:pPr indent="0" lvl="0" marL="0" rtl="0" algn="l">
              <a:spcBef>
                <a:spcPts val="0"/>
              </a:spcBef>
              <a:spcAft>
                <a:spcPts val="0"/>
              </a:spcAft>
              <a:buNone/>
            </a:pPr>
            <a:r>
              <a:rPr lang="ko"/>
              <a:t>• 실제 손·장소·도구·기록 중 하나</a:t>
            </a:r>
            <a:endParaRPr/>
          </a:p>
          <a:p>
            <a:pPr indent="0" lvl="0" marL="0" rtl="0" algn="l">
              <a:spcBef>
                <a:spcPts val="0"/>
              </a:spcBef>
              <a:spcAft>
                <a:spcPts val="0"/>
              </a:spcAft>
              <a:buNone/>
            </a:pPr>
            <a:r>
              <a:rPr lang="ko"/>
              <a:t>• 경험의 범위를 밝히기</a:t>
            </a:r>
            <a:endParaRPr/>
          </a:p>
          <a:p>
            <a:pPr indent="0" lvl="0" marL="0" rtl="0" algn="l">
              <a:spcBef>
                <a:spcPts val="0"/>
              </a:spcBef>
              <a:spcAft>
                <a:spcPts val="0"/>
              </a:spcAft>
              <a:buNone/>
            </a:pPr>
            <a:r>
              <a:rPr lang="ko"/>
              <a:t>• 모르는 내용은 [확인 필요]</a:t>
            </a:r>
            <a:endParaRPr/>
          </a:p>
          <a:p>
            <a:pPr indent="0" lvl="0" marL="0" rtl="0" algn="l">
              <a:spcBef>
                <a:spcPts val="0"/>
              </a:spcBef>
              <a:spcAft>
                <a:spcPts val="0"/>
              </a:spcAft>
              <a:buNone/>
            </a:pPr>
            <a:r>
              <a:rPr lang="ko"/>
              <a:t>• 이미지 핵심은 글로도 표시 시각 구성: 둘째 장 프레임에 답/근거/alt 메모 세 영역. 워크북 연결: Story 2장 저장본 + 대체 설명 한 줄. 사실·사례·수치는 출처와 확인 범위를 유지하고 가짜 UI·가짜 성과 이미지를 만들지 않는다.</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2" name="Shape 1212"/>
        <p:cNvGrpSpPr/>
        <p:nvPr/>
      </p:nvGrpSpPr>
      <p:grpSpPr>
        <a:xfrm>
          <a:off x="0" y="0"/>
          <a:ext cx="0" cy="0"/>
          <a:chOff x="0" y="0"/>
          <a:chExt cx="0" cy="0"/>
        </a:xfrm>
      </p:grpSpPr>
      <p:sp>
        <p:nvSpPr>
          <p:cNvPr id="1213" name="Google Shape;1213;ig7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4" name="Google Shape;1214;ig7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71 — 실습 3 — Story 셋째 장: 한 행동으로 연결</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공통 제작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셋째 장은 준비된 한 가지 다음 행동과 이후 보관 위치를 명확히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Link / DM / 게시물 중 하나</a:t>
            </a:r>
            <a:endParaRPr/>
          </a:p>
          <a:p>
            <a:pPr indent="0" lvl="0" marL="0" rtl="0" algn="l">
              <a:spcBef>
                <a:spcPts val="0"/>
              </a:spcBef>
              <a:spcAft>
                <a:spcPts val="0"/>
              </a:spcAft>
              <a:buNone/>
            </a:pPr>
            <a:r>
              <a:rPr lang="ko"/>
              <a:t>• 목적지 클릭 확인</a:t>
            </a:r>
            <a:endParaRPr/>
          </a:p>
          <a:p>
            <a:pPr indent="0" lvl="0" marL="0" rtl="0" algn="l">
              <a:spcBef>
                <a:spcPts val="0"/>
              </a:spcBef>
              <a:spcAft>
                <a:spcPts val="0"/>
              </a:spcAft>
              <a:buNone/>
            </a:pPr>
            <a:r>
              <a:rPr lang="ko"/>
              <a:t>• 답장 문구 준비</a:t>
            </a:r>
            <a:endParaRPr/>
          </a:p>
          <a:p>
            <a:pPr indent="0" lvl="0" marL="0" rtl="0" algn="l">
              <a:spcBef>
                <a:spcPts val="0"/>
              </a:spcBef>
              <a:spcAft>
                <a:spcPts val="0"/>
              </a:spcAft>
              <a:buNone/>
            </a:pPr>
            <a:r>
              <a:rPr lang="ko"/>
              <a:t>• Highlight에 남길지 선택</a:t>
            </a:r>
            <a:endParaRPr/>
          </a:p>
          <a:p>
            <a:pPr indent="0" lvl="0" marL="0" rtl="0" algn="l">
              <a:spcBef>
                <a:spcPts val="0"/>
              </a:spcBef>
              <a:spcAft>
                <a:spcPts val="0"/>
              </a:spcAft>
              <a:buNone/>
            </a:pPr>
            <a:r>
              <a:rPr lang="ko"/>
              <a:t>• 저장본 만들기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Reveal은 DM을 유도할 이유가 분명할 때만 선택한다. 링크가 없으면 억지 링크 CTA를 만들지 않는다. 세 장을 연속으로 넘겨 문맥을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Story 3장 저장본 + CTA·Highlight 선택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셋째 장 프레임 → 실제 목적지 → Highlight 여부 체크.</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Stories 공식 가이드; Reveal 공식 발표; 기존 실습안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71 ‘실습 3 — Story 셋째 장: 한 행동으로 연결’. 16:9 한국어 교육 슬라이드. 한 가지 주장: 셋째 장은 준비된 한 가지 다음 행동과 이후 보관 위치를 명확히 한다. 화면 문구: • Link / DM / 게시물 중 하나</a:t>
            </a:r>
            <a:endParaRPr/>
          </a:p>
          <a:p>
            <a:pPr indent="0" lvl="0" marL="0" rtl="0" algn="l">
              <a:spcBef>
                <a:spcPts val="0"/>
              </a:spcBef>
              <a:spcAft>
                <a:spcPts val="0"/>
              </a:spcAft>
              <a:buNone/>
            </a:pPr>
            <a:r>
              <a:rPr lang="ko"/>
              <a:t>• 목적지 클릭 확인</a:t>
            </a:r>
            <a:endParaRPr/>
          </a:p>
          <a:p>
            <a:pPr indent="0" lvl="0" marL="0" rtl="0" algn="l">
              <a:spcBef>
                <a:spcPts val="0"/>
              </a:spcBef>
              <a:spcAft>
                <a:spcPts val="0"/>
              </a:spcAft>
              <a:buNone/>
            </a:pPr>
            <a:r>
              <a:rPr lang="ko"/>
              <a:t>• 답장 문구 준비</a:t>
            </a:r>
            <a:endParaRPr/>
          </a:p>
          <a:p>
            <a:pPr indent="0" lvl="0" marL="0" rtl="0" algn="l">
              <a:spcBef>
                <a:spcPts val="0"/>
              </a:spcBef>
              <a:spcAft>
                <a:spcPts val="0"/>
              </a:spcAft>
              <a:buNone/>
            </a:pPr>
            <a:r>
              <a:rPr lang="ko"/>
              <a:t>• Highlight에 남길지 선택</a:t>
            </a:r>
            <a:endParaRPr/>
          </a:p>
          <a:p>
            <a:pPr indent="0" lvl="0" marL="0" rtl="0" algn="l">
              <a:spcBef>
                <a:spcPts val="0"/>
              </a:spcBef>
              <a:spcAft>
                <a:spcPts val="0"/>
              </a:spcAft>
              <a:buNone/>
            </a:pPr>
            <a:r>
              <a:rPr lang="ko"/>
              <a:t>• 저장본 만들기 시각 구성: 셋째 장 프레임 → 실제 목적지 → Highlight 여부 체크. 워크북 연결: Story 3장 저장본 + CTA·Highlight 선택. 사실·사례·수치는 출처와 확인 범위를 유지하고 가짜 UI·가짜 성과 이미지를 만들지 않는다.</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8" name="Shape 1228"/>
        <p:cNvGrpSpPr/>
        <p:nvPr/>
      </p:nvGrpSpPr>
      <p:grpSpPr>
        <a:xfrm>
          <a:off x="0" y="0"/>
          <a:ext cx="0" cy="0"/>
          <a:chOff x="0" y="0"/>
          <a:chExt cx="0" cy="0"/>
        </a:xfrm>
      </p:grpSpPr>
      <p:sp>
        <p:nvSpPr>
          <p:cNvPr id="1229" name="Google Shape;1229;ig7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0" name="Google Shape;1230;ig7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72 — 연결성 체크 — 짝이 행동을 말할 수 있는가?</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연결성 · 짝 점검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보는 사람이 질문·답·다음 행동을 설명할 수 있어야 연결 설계가 완료된다.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누구의 어떤 질문인가?</a:t>
            </a:r>
            <a:endParaRPr/>
          </a:p>
          <a:p>
            <a:pPr indent="0" lvl="0" marL="0" rtl="0" algn="l">
              <a:spcBef>
                <a:spcPts val="0"/>
              </a:spcBef>
              <a:spcAft>
                <a:spcPts val="0"/>
              </a:spcAft>
              <a:buNone/>
            </a:pPr>
            <a:r>
              <a:rPr lang="ko"/>
              <a:t>• 답은 무엇인가?</a:t>
            </a:r>
            <a:endParaRPr/>
          </a:p>
          <a:p>
            <a:pPr indent="0" lvl="0" marL="0" rtl="0" algn="l">
              <a:spcBef>
                <a:spcPts val="0"/>
              </a:spcBef>
              <a:spcAft>
                <a:spcPts val="0"/>
              </a:spcAft>
              <a:buNone/>
            </a:pPr>
            <a:r>
              <a:rPr lang="ko"/>
              <a:t>• 근거가 보이는가?</a:t>
            </a:r>
            <a:endParaRPr/>
          </a:p>
          <a:p>
            <a:pPr indent="0" lvl="0" marL="0" rtl="0" algn="l">
              <a:spcBef>
                <a:spcPts val="0"/>
              </a:spcBef>
              <a:spcAft>
                <a:spcPts val="0"/>
              </a:spcAft>
              <a:buNone/>
            </a:pPr>
            <a:r>
              <a:rPr lang="ko"/>
              <a:t>• 다음 행동은 하나인가?</a:t>
            </a:r>
            <a:endParaRPr/>
          </a:p>
          <a:p>
            <a:pPr indent="0" lvl="0" marL="0" rtl="0" algn="l">
              <a:spcBef>
                <a:spcPts val="0"/>
              </a:spcBef>
              <a:spcAft>
                <a:spcPts val="0"/>
              </a:spcAft>
              <a:buNone/>
            </a:pPr>
            <a:r>
              <a:rPr lang="ko"/>
              <a:t>• 불분명한 한 곳만 수정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짝에게 세 장을 보여주고 30초 안에 말하게 한다. 설명이 필요한 부분은 화면이 불명확한 것으로 보고 한 곳만 수정한다.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검수된 Story 3장 최종본 ---</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A가 3장을 보여주고 B가 세 단어로 되말하는 장면.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짝 점검 원칙</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72 ‘연결성 체크 — 짝이 행동을 말할 수 있는가?’. 16:9 한국어 교육 슬라이드. 한 가지 주장: 보는 사람이 질문·답·다음 행동을 설명할 수 있어야 연결 설계가 완료된다. 화면 문구: • 누구의 어떤 질문인가?</a:t>
            </a:r>
            <a:endParaRPr/>
          </a:p>
          <a:p>
            <a:pPr indent="0" lvl="0" marL="0" rtl="0" algn="l">
              <a:spcBef>
                <a:spcPts val="0"/>
              </a:spcBef>
              <a:spcAft>
                <a:spcPts val="0"/>
              </a:spcAft>
              <a:buNone/>
            </a:pPr>
            <a:r>
              <a:rPr lang="ko"/>
              <a:t>• 답은 무엇인가?</a:t>
            </a:r>
            <a:endParaRPr/>
          </a:p>
          <a:p>
            <a:pPr indent="0" lvl="0" marL="0" rtl="0" algn="l">
              <a:spcBef>
                <a:spcPts val="0"/>
              </a:spcBef>
              <a:spcAft>
                <a:spcPts val="0"/>
              </a:spcAft>
              <a:buNone/>
            </a:pPr>
            <a:r>
              <a:rPr lang="ko"/>
              <a:t>• 근거가 보이는가?</a:t>
            </a:r>
            <a:endParaRPr/>
          </a:p>
          <a:p>
            <a:pPr indent="0" lvl="0" marL="0" rtl="0" algn="l">
              <a:spcBef>
                <a:spcPts val="0"/>
              </a:spcBef>
              <a:spcAft>
                <a:spcPts val="0"/>
              </a:spcAft>
              <a:buNone/>
            </a:pPr>
            <a:r>
              <a:rPr lang="ko"/>
              <a:t>• 다음 행동은 하나인가?</a:t>
            </a:r>
            <a:endParaRPr/>
          </a:p>
          <a:p>
            <a:pPr indent="0" lvl="0" marL="0" rtl="0" algn="l">
              <a:spcBef>
                <a:spcPts val="0"/>
              </a:spcBef>
              <a:spcAft>
                <a:spcPts val="0"/>
              </a:spcAft>
              <a:buNone/>
            </a:pPr>
            <a:r>
              <a:rPr lang="ko"/>
              <a:t>• 불분명한 한 곳만 수정 시각 구성: A가 3장을 보여주고 B가 세 단어로 되말하는 장면. 워크북 연결: 검수된 Story 3장 최종본 ---. 사실·사례·수치는 출처와 확인 범위를 유지하고 가짜 UI·가짜 성과 이미지를 만들지 않는다.</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4" name="Shape 1244"/>
        <p:cNvGrpSpPr/>
        <p:nvPr/>
      </p:nvGrpSpPr>
      <p:grpSpPr>
        <a:xfrm>
          <a:off x="0" y="0"/>
          <a:ext cx="0" cy="0"/>
          <a:chOff x="0" y="0"/>
          <a:chExt cx="0" cy="0"/>
        </a:xfrm>
      </p:grpSpPr>
      <p:sp>
        <p:nvSpPr>
          <p:cNvPr id="1245" name="Google Shape;1245;ig7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6" name="Google Shape;1246;ig7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73 — Live는 조건·역할·재사용까지 설계한다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Live 심화 · 숨은 기능·공식 사실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현재 Live 시작은 공개 계정과 팔로워 1,000명 이상 조건이며, 가능 계정은 예약·게스트·관리자·아카이브/재방송을 함께 준비해야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현재 시작 조건: 공개 계정 + 팔로워 1,000명 이상</a:t>
            </a:r>
            <a:endParaRPr/>
          </a:p>
          <a:p>
            <a:pPr indent="0" lvl="0" marL="0" rtl="0" algn="l">
              <a:spcBef>
                <a:spcPts val="0"/>
              </a:spcBef>
              <a:spcAft>
                <a:spcPts val="0"/>
              </a:spcAft>
              <a:buNone/>
            </a:pPr>
            <a:r>
              <a:rPr lang="ko"/>
              <a:t>• 예약: 1시간~90일 전</a:t>
            </a:r>
            <a:endParaRPr/>
          </a:p>
          <a:p>
            <a:pPr indent="0" lvl="0" marL="0" rtl="0" algn="l">
              <a:spcBef>
                <a:spcPts val="0"/>
              </a:spcBef>
              <a:spcAft>
                <a:spcPts val="0"/>
              </a:spcAft>
              <a:buNone/>
            </a:pPr>
            <a:r>
              <a:rPr lang="ko"/>
              <a:t>• 게스트: 최대 3명</a:t>
            </a:r>
            <a:endParaRPr/>
          </a:p>
          <a:p>
            <a:pPr indent="0" lvl="0" marL="0" rtl="0" algn="l">
              <a:spcBef>
                <a:spcPts val="0"/>
              </a:spcBef>
              <a:spcAft>
                <a:spcPts val="0"/>
              </a:spcAft>
              <a:buNone/>
            </a:pPr>
            <a:r>
              <a:rPr lang="ko"/>
              <a:t>• 관리자: 1명, 공동 진행자와 다른 계정</a:t>
            </a:r>
            <a:endParaRPr/>
          </a:p>
          <a:p>
            <a:pPr indent="0" lvl="0" marL="0" rtl="0" algn="l">
              <a:spcBef>
                <a:spcPts val="0"/>
              </a:spcBef>
              <a:spcAft>
                <a:spcPts val="0"/>
              </a:spcAft>
              <a:buNone/>
            </a:pPr>
            <a:r>
              <a:rPr lang="ko"/>
              <a:t>• 종료 후 Live Archive·Reel 재방송</a:t>
            </a:r>
            <a:endParaRPr/>
          </a:p>
          <a:p>
            <a:pPr indent="0" lvl="0" marL="0" rtl="0" algn="l">
              <a:spcBef>
                <a:spcPts val="0"/>
              </a:spcBef>
              <a:spcAft>
                <a:spcPts val="0"/>
              </a:spcAft>
              <a:buNone/>
            </a:pPr>
            <a:r>
              <a:rPr lang="ko"/>
              <a:t>• 조건 미충족: 녹화 Q&amp;A·Collab·Story로 대체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조건은 2026-09-15 현재 Help Center 기준이며 바뀔 수 있어 강의 직전 재확인한다. 관리자는 댓글·시청자 관리를 위해 정하고, 라이브 전 질문·진행표·위기 대응·개인정보 노출을 점검한다. 재방송 공유가 자동 성과를 뜻하지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Live 조건·대체 경로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조건 게이트 → 예약 → 진행자+3 guest+1 moderator → archive/replay의 순서도.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https://help.instagram.com/272122157758915 ; https://help.instagram.com/205039954953836 ; https://help.instagram.com/126662934757177 ; https://help.instagram.com/1175145849979325 ; https://help.instagram.com/562982737951475</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73 ‘Live는 조건·역할·재사용까지 설계한다’. 16:9 한국어 교육 슬라이드. 한 가지 주장: 현재 Live 시작은 공개 계정과 팔로워 1,000명 이상 조건이며, 가능 계정은 예약·게스트·관리자·아카이브/재방송을 함께 준비해야 한다. 화면 문구: • 현재 시작 조건: 공개 계정 + 팔로워 1,000명 이상</a:t>
            </a:r>
            <a:endParaRPr/>
          </a:p>
          <a:p>
            <a:pPr indent="0" lvl="0" marL="0" rtl="0" algn="l">
              <a:spcBef>
                <a:spcPts val="0"/>
              </a:spcBef>
              <a:spcAft>
                <a:spcPts val="0"/>
              </a:spcAft>
              <a:buNone/>
            </a:pPr>
            <a:r>
              <a:rPr lang="ko"/>
              <a:t>• 예약: 1시간~90일 전</a:t>
            </a:r>
            <a:endParaRPr/>
          </a:p>
          <a:p>
            <a:pPr indent="0" lvl="0" marL="0" rtl="0" algn="l">
              <a:spcBef>
                <a:spcPts val="0"/>
              </a:spcBef>
              <a:spcAft>
                <a:spcPts val="0"/>
              </a:spcAft>
              <a:buNone/>
            </a:pPr>
            <a:r>
              <a:rPr lang="ko"/>
              <a:t>• 게스트: 최대 3명</a:t>
            </a:r>
            <a:endParaRPr/>
          </a:p>
          <a:p>
            <a:pPr indent="0" lvl="0" marL="0" rtl="0" algn="l">
              <a:spcBef>
                <a:spcPts val="0"/>
              </a:spcBef>
              <a:spcAft>
                <a:spcPts val="0"/>
              </a:spcAft>
              <a:buNone/>
            </a:pPr>
            <a:r>
              <a:rPr lang="ko"/>
              <a:t>• 관리자: 1명, 공동 진행자와 다른 계정</a:t>
            </a:r>
            <a:endParaRPr/>
          </a:p>
          <a:p>
            <a:pPr indent="0" lvl="0" marL="0" rtl="0" algn="l">
              <a:spcBef>
                <a:spcPts val="0"/>
              </a:spcBef>
              <a:spcAft>
                <a:spcPts val="0"/>
              </a:spcAft>
              <a:buNone/>
            </a:pPr>
            <a:r>
              <a:rPr lang="ko"/>
              <a:t>• 종료 후 Live Archive·Reel 재방송</a:t>
            </a:r>
            <a:endParaRPr/>
          </a:p>
          <a:p>
            <a:pPr indent="0" lvl="0" marL="0" rtl="0" algn="l">
              <a:spcBef>
                <a:spcPts val="0"/>
              </a:spcBef>
              <a:spcAft>
                <a:spcPts val="0"/>
              </a:spcAft>
              <a:buNone/>
            </a:pPr>
            <a:r>
              <a:rPr lang="ko"/>
              <a:t>• 조건 미충족: 녹화 Q&amp;A·Collab·Story로 대체 시각 구성: 조건 게이트 → 예약 → 진행자+3 guest+1 moderator → archive/replay의 순서도. 워크북 연결: 숨은 기능 지도에 Live 조건·대체 경로. 사실·사례·수치는 출처와 확인 범위를 유지하고 가짜 UI·가짜 성과 이미지를 만들지 않는다.</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2" name="Shape 1262"/>
        <p:cNvGrpSpPr/>
        <p:nvPr/>
      </p:nvGrpSpPr>
      <p:grpSpPr>
        <a:xfrm>
          <a:off x="0" y="0"/>
          <a:ext cx="0" cy="0"/>
          <a:chOff x="0" y="0"/>
          <a:chExt cx="0" cy="0"/>
        </a:xfrm>
      </p:grpSpPr>
      <p:sp>
        <p:nvSpPr>
          <p:cNvPr id="1263" name="Google Shape;1263;ig7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4" name="Google Shape;1264;ig7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74 — Live 시작 전에 조건과 역할부터 확인한다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Live 심화 · 공식 조건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시작 계정: 공개 계정 + 팔로워 1,000명 이상</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시작 계정: 공개 계정 + 팔로워 1,000명 이상</a:t>
            </a:r>
            <a:endParaRPr/>
          </a:p>
          <a:p>
            <a:pPr indent="0" lvl="0" marL="0" rtl="0" algn="l">
              <a:spcBef>
                <a:spcPts val="0"/>
              </a:spcBef>
              <a:spcAft>
                <a:spcPts val="0"/>
              </a:spcAft>
              <a:buNone/>
            </a:pPr>
            <a:r>
              <a:rPr lang="ko"/>
              <a:t>• 진행자 1명 · 게스트 최대 3명</a:t>
            </a:r>
            <a:endParaRPr/>
          </a:p>
          <a:p>
            <a:pPr indent="0" lvl="0" marL="0" rtl="0" algn="l">
              <a:spcBef>
                <a:spcPts val="0"/>
              </a:spcBef>
              <a:spcAft>
                <a:spcPts val="0"/>
              </a:spcAft>
              <a:buNone/>
            </a:pPr>
            <a:r>
              <a:rPr lang="ko"/>
              <a:t>• 관리자 1명은 댓글·시청자 운영</a:t>
            </a:r>
            <a:endParaRPr/>
          </a:p>
          <a:p>
            <a:pPr indent="0" lvl="0" marL="0" rtl="0" algn="l">
              <a:spcBef>
                <a:spcPts val="0"/>
              </a:spcBef>
              <a:spcAft>
                <a:spcPts val="0"/>
              </a:spcAft>
              <a:buNone/>
            </a:pPr>
            <a:r>
              <a:rPr lang="ko"/>
              <a:t>• 조건 미충족이면 녹화 예시·대본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현재 공식 도움말 기준이다. 게스트가 시작 계정과 같은 자격을 가져야 한다고 확대하지 않는다. 관리자와 게스트 역할을 구분한다.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/home/kangkun/instagram_feature_factcheck_2026-09-16.md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74 ‘Live 시작 전에 조건과 역할부터 확인한다’. 16:9 한국어 교육 슬라이드. 한 가지 주장: 시작 계정: 공개 계정 + 팔로워 1,000명 이상 화면 문구: • 시작 계정: 공개 계정 + 팔로워 1,000명 이상</a:t>
            </a:r>
            <a:endParaRPr/>
          </a:p>
          <a:p>
            <a:pPr indent="0" lvl="0" marL="0" rtl="0" algn="l">
              <a:spcBef>
                <a:spcPts val="0"/>
              </a:spcBef>
              <a:spcAft>
                <a:spcPts val="0"/>
              </a:spcAft>
              <a:buNone/>
            </a:pPr>
            <a:r>
              <a:rPr lang="ko"/>
              <a:t>• 진행자 1명 · 게스트 최대 3명</a:t>
            </a:r>
            <a:endParaRPr/>
          </a:p>
          <a:p>
            <a:pPr indent="0" lvl="0" marL="0" rtl="0" algn="l">
              <a:spcBef>
                <a:spcPts val="0"/>
              </a:spcBef>
              <a:spcAft>
                <a:spcPts val="0"/>
              </a:spcAft>
              <a:buNone/>
            </a:pPr>
            <a:r>
              <a:rPr lang="ko"/>
              <a:t>• 관리자 1명은 댓글·시청자 운영</a:t>
            </a:r>
            <a:endParaRPr/>
          </a:p>
          <a:p>
            <a:pPr indent="0" lvl="0" marL="0" rtl="0" algn="l">
              <a:spcBef>
                <a:spcPts val="0"/>
              </a:spcBef>
              <a:spcAft>
                <a:spcPts val="0"/>
              </a:spcAft>
              <a:buNone/>
            </a:pPr>
            <a:r>
              <a:rPr lang="ko"/>
              <a:t>• 조건 미충족이면 녹화 예시·대본 실습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ig7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ig7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75 — Live의 역할 1 — 사람·질문·전문성</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① 진짜 사람의 표정·목소리·태도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① 진짜 사람의 표정·목소리·태도</a:t>
            </a:r>
            <a:endParaRPr/>
          </a:p>
          <a:p>
            <a:pPr indent="0" lvl="0" marL="0" rtl="0" algn="l">
              <a:spcBef>
                <a:spcPts val="0"/>
              </a:spcBef>
              <a:spcAft>
                <a:spcPts val="0"/>
              </a:spcAft>
              <a:buNone/>
            </a:pPr>
            <a:r>
              <a:rPr lang="ko"/>
              <a:t>• ② 구매·신청 전 질문에 실시간 답변</a:t>
            </a:r>
            <a:endParaRPr/>
          </a:p>
          <a:p>
            <a:pPr indent="0" lvl="0" marL="0" rtl="0" algn="l">
              <a:spcBef>
                <a:spcPts val="0"/>
              </a:spcBef>
              <a:spcAft>
                <a:spcPts val="0"/>
              </a:spcAft>
              <a:buNone/>
            </a:pPr>
            <a:r>
              <a:rPr lang="ko"/>
              <a:t>• ③ 사용법·짧은 수업·시연으로 전문성 확인</a:t>
            </a:r>
            <a:endParaRPr/>
          </a:p>
          <a:p>
            <a:pPr indent="0" lvl="0" marL="0" rtl="0" algn="l">
              <a:spcBef>
                <a:spcPts val="0"/>
              </a:spcBef>
              <a:spcAft>
                <a:spcPts val="0"/>
              </a:spcAft>
              <a:buNone/>
            </a:pPr>
            <a:r>
              <a:rPr lang="ko"/>
              <a:t>• 완벽함보다 실제 대응 능력을 보여준다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사전 녹화보다 완벽하지 않을 수 있지만 사람과 태도를 직접 볼 수 있다. 고객의 망설임을 현장에서 듣는 데 적합하다.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75 ‘Live의 역할 1 — 사람·질문·전문성’. 16:9 한국어 교육 슬라이드. 한 가지 주장: ① 진짜 사람의 표정·목소리·태도 화면 문구: • ① 진짜 사람의 표정·목소리·태도</a:t>
            </a:r>
            <a:endParaRPr/>
          </a:p>
          <a:p>
            <a:pPr indent="0" lvl="0" marL="0" rtl="0" algn="l">
              <a:spcBef>
                <a:spcPts val="0"/>
              </a:spcBef>
              <a:spcAft>
                <a:spcPts val="0"/>
              </a:spcAft>
              <a:buNone/>
            </a:pPr>
            <a:r>
              <a:rPr lang="ko"/>
              <a:t>• ② 구매·신청 전 질문에 실시간 답변</a:t>
            </a:r>
            <a:endParaRPr/>
          </a:p>
          <a:p>
            <a:pPr indent="0" lvl="0" marL="0" rtl="0" algn="l">
              <a:spcBef>
                <a:spcPts val="0"/>
              </a:spcBef>
              <a:spcAft>
                <a:spcPts val="0"/>
              </a:spcAft>
              <a:buNone/>
            </a:pPr>
            <a:r>
              <a:rPr lang="ko"/>
              <a:t>• ③ 사용법·짧은 수업·시연으로 전문성 확인</a:t>
            </a:r>
            <a:endParaRPr/>
          </a:p>
          <a:p>
            <a:pPr indent="0" lvl="0" marL="0" rtl="0" algn="l">
              <a:spcBef>
                <a:spcPts val="0"/>
              </a:spcBef>
              <a:spcAft>
                <a:spcPts val="0"/>
              </a:spcAft>
              <a:buNone/>
            </a:pPr>
            <a:r>
              <a:rPr lang="ko"/>
              <a:t>• 완벽함보다 실제 대응 능력을 보여준다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ig7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4" name="Google Shape;1294;ig7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76 — Live의 역할 2 — 실제 상황·관계·재사용</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확장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④ 제품·서비스를 실제 상황에서 보여주기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④ 제품·서비스를 실제 상황에서 보여주기</a:t>
            </a:r>
            <a:endParaRPr/>
          </a:p>
          <a:p>
            <a:pPr indent="0" lvl="0" marL="0" rtl="0" algn="l">
              <a:spcBef>
                <a:spcPts val="0"/>
              </a:spcBef>
              <a:spcAft>
                <a:spcPts val="0"/>
              </a:spcAft>
              <a:buNone/>
            </a:pPr>
            <a:r>
              <a:rPr lang="ko"/>
              <a:t>• ⑤ 댓글과 이름을 불러 기존 고객 관계 강화</a:t>
            </a:r>
            <a:endParaRPr/>
          </a:p>
          <a:p>
            <a:pPr indent="0" lvl="0" marL="0" rtl="0" algn="l">
              <a:spcBef>
                <a:spcPts val="0"/>
              </a:spcBef>
              <a:spcAft>
                <a:spcPts val="0"/>
              </a:spcAft>
              <a:buNone/>
            </a:pPr>
            <a:r>
              <a:rPr lang="ko"/>
              <a:t>• ⑥ 공동 진행으로 신뢰와 관계 연결</a:t>
            </a:r>
            <a:endParaRPr/>
          </a:p>
          <a:p>
            <a:pPr indent="0" lvl="0" marL="0" rtl="0" algn="l">
              <a:spcBef>
                <a:spcPts val="0"/>
              </a:spcBef>
              <a:spcAft>
                <a:spcPts val="0"/>
              </a:spcAft>
              <a:buNone/>
            </a:pPr>
            <a:r>
              <a:rPr lang="ko"/>
              <a:t>• ⑦ 이후 콘텐츠의 원본 만들기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공동 진행은 CHORP의 R·Relation처럼 고객·전문가·협력자의 신뢰를 연결한다. 종료 뒤 질문과 장면을 후속 콘텐츠로 남긴다.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76 ‘Live의 역할 2 — 실제 상황·관계·재사용’. 16:9 한국어 교육 슬라이드. 한 가지 주장: ④ 제품·서비스를 실제 상황에서 보여주기 화면 문구: • ④ 제품·서비스를 실제 상황에서 보여주기</a:t>
            </a:r>
            <a:endParaRPr/>
          </a:p>
          <a:p>
            <a:pPr indent="0" lvl="0" marL="0" rtl="0" algn="l">
              <a:spcBef>
                <a:spcPts val="0"/>
              </a:spcBef>
              <a:spcAft>
                <a:spcPts val="0"/>
              </a:spcAft>
              <a:buNone/>
            </a:pPr>
            <a:r>
              <a:rPr lang="ko"/>
              <a:t>• ⑤ 댓글과 이름을 불러 기존 고객 관계 강화</a:t>
            </a:r>
            <a:endParaRPr/>
          </a:p>
          <a:p>
            <a:pPr indent="0" lvl="0" marL="0" rtl="0" algn="l">
              <a:spcBef>
                <a:spcPts val="0"/>
              </a:spcBef>
              <a:spcAft>
                <a:spcPts val="0"/>
              </a:spcAft>
              <a:buNone/>
            </a:pPr>
            <a:r>
              <a:rPr lang="ko"/>
              <a:t>• ⑥ 공동 진행으로 신뢰와 관계 연결</a:t>
            </a:r>
            <a:endParaRPr/>
          </a:p>
          <a:p>
            <a:pPr indent="0" lvl="0" marL="0" rtl="0" algn="l">
              <a:spcBef>
                <a:spcPts val="0"/>
              </a:spcBef>
              <a:spcAft>
                <a:spcPts val="0"/>
              </a:spcAft>
              <a:buNone/>
            </a:pPr>
            <a:r>
              <a:rPr lang="ko"/>
              <a:t>• ⑦ 이후 콘텐츠의 원본 만들기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7" name="Shape 1307"/>
        <p:cNvGrpSpPr/>
        <p:nvPr/>
      </p:nvGrpSpPr>
      <p:grpSpPr>
        <a:xfrm>
          <a:off x="0" y="0"/>
          <a:ext cx="0" cy="0"/>
          <a:chOff x="0" y="0"/>
          <a:chExt cx="0" cy="0"/>
        </a:xfrm>
      </p:grpSpPr>
      <p:sp>
        <p:nvSpPr>
          <p:cNvPr id="1308" name="Google Shape;1308;ig7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9" name="Google Shape;1309;ig7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77 — 사례 1 — Moschino는 Live 전부터 시작했다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Meta 공식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패션쇼 전: 알림 광고와 Remind Me</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패션쇼 전: 알림 광고와 Remind Me</a:t>
            </a:r>
            <a:endParaRPr/>
          </a:p>
          <a:p>
            <a:pPr indent="0" lvl="0" marL="0" rtl="0" algn="l">
              <a:spcBef>
                <a:spcPts val="0"/>
              </a:spcBef>
              <a:spcAft>
                <a:spcPts val="0"/>
              </a:spcAft>
              <a:buNone/>
            </a:pPr>
            <a:r>
              <a:rPr lang="ko"/>
              <a:t>• 누구에게 언제 무엇을 보여줄지 예고</a:t>
            </a:r>
            <a:endParaRPr/>
          </a:p>
          <a:p>
            <a:pPr indent="0" lvl="0" marL="0" rtl="0" algn="l">
              <a:spcBef>
                <a:spcPts val="0"/>
              </a:spcBef>
              <a:spcAft>
                <a:spcPts val="0"/>
              </a:spcAft>
              <a:buNone/>
            </a:pPr>
            <a:r>
              <a:rPr lang="ko"/>
              <a:t>• Live를 단발 방송이 아니라 캠페인으로 설계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Moschino는 밀라노 패션위크 패션쇼를 Instagram Live로 중계했다. 방송 전 알림 광고와 Remind Me 버튼으로 시청 알림 신청을 유도했다.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https://www.facebook.com/business/success/moschino</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77 ‘사례 1 — Moschino는 Live 전부터 시작했다’. 16:9 한국어 교육 슬라이드. 한 가지 주장: 패션쇼 전: 알림 광고와 Remind Me 화면 문구: • 패션쇼 전: 알림 광고와 Remind Me</a:t>
            </a:r>
            <a:endParaRPr/>
          </a:p>
          <a:p>
            <a:pPr indent="0" lvl="0" marL="0" rtl="0" algn="l">
              <a:spcBef>
                <a:spcPts val="0"/>
              </a:spcBef>
              <a:spcAft>
                <a:spcPts val="0"/>
              </a:spcAft>
              <a:buNone/>
            </a:pPr>
            <a:r>
              <a:rPr lang="ko"/>
              <a:t>• 누구에게 언제 무엇을 보여줄지 예고</a:t>
            </a:r>
            <a:endParaRPr/>
          </a:p>
          <a:p>
            <a:pPr indent="0" lvl="0" marL="0" rtl="0" algn="l">
              <a:spcBef>
                <a:spcPts val="0"/>
              </a:spcBef>
              <a:spcAft>
                <a:spcPts val="0"/>
              </a:spcAft>
              <a:buNone/>
            </a:pPr>
            <a:r>
              <a:rPr lang="ko"/>
              <a:t>• Live를 단발 방송이 아니라 캠페인으로 설계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2" name="Shape 1322"/>
        <p:cNvGrpSpPr/>
        <p:nvPr/>
      </p:nvGrpSpPr>
      <p:grpSpPr>
        <a:xfrm>
          <a:off x="0" y="0"/>
          <a:ext cx="0" cy="0"/>
          <a:chOff x="0" y="0"/>
          <a:chExt cx="0" cy="0"/>
        </a:xfrm>
      </p:grpSpPr>
      <p:sp>
        <p:nvSpPr>
          <p:cNvPr id="1323" name="Google Shape;1323;ig7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4" name="Google Shape;1324;ig7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78 — Moschino — Live 중과 후를 연결했다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Meta 공식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중: 런웨이 · 신상품 근접 화면 · 무대 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중: 런웨이 · 신상품 근접 화면 · 무대 뒤</a:t>
            </a:r>
            <a:endParaRPr/>
          </a:p>
          <a:p>
            <a:pPr indent="0" lvl="0" marL="0" rtl="0" algn="l">
              <a:spcBef>
                <a:spcPts val="0"/>
              </a:spcBef>
              <a:spcAft>
                <a:spcPts val="0"/>
              </a:spcAft>
              <a:buNone/>
            </a:pPr>
            <a:r>
              <a:rPr lang="ko"/>
              <a:t>• 브랜드를 기억하게 하는 장면과 참여</a:t>
            </a:r>
            <a:endParaRPr/>
          </a:p>
          <a:p>
            <a:pPr indent="0" lvl="0" marL="0" rtl="0" algn="l">
              <a:spcBef>
                <a:spcPts val="0"/>
              </a:spcBef>
              <a:spcAft>
                <a:spcPts val="0"/>
              </a:spcAft>
              <a:buNone/>
            </a:pPr>
            <a:r>
              <a:rPr lang="ko"/>
              <a:t>• 후: 주요 장면을 사진·영상 광고로 재배포</a:t>
            </a:r>
            <a:endParaRPr/>
          </a:p>
          <a:p>
            <a:pPr indent="0" lvl="0" marL="0" rtl="0" algn="l">
              <a:spcBef>
                <a:spcPts val="0"/>
              </a:spcBef>
              <a:spcAft>
                <a:spcPts val="0"/>
              </a:spcAft>
              <a:buNone/>
            </a:pPr>
            <a:r>
              <a:rPr lang="ko"/>
              <a:t>• 관심이 방송 뒤에도 이어지게 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패션쇼 장면뿐 아니라 가까운 제품 화면과 무대 뒤 경험을 제공했다. 종료 후 주요 장면을 재확산했다.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https://www.facebook.com/business/success/moschino</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78 ‘Moschino — Live 중과 후를 연결했다’. 16:9 한국어 교육 슬라이드. 한 가지 주장: 중: 런웨이 · 신상품 근접 화면 · 무대 뒤 화면 문구: • 중: 런웨이 · 신상품 근접 화면 · 무대 뒤</a:t>
            </a:r>
            <a:endParaRPr/>
          </a:p>
          <a:p>
            <a:pPr indent="0" lvl="0" marL="0" rtl="0" algn="l">
              <a:spcBef>
                <a:spcPts val="0"/>
              </a:spcBef>
              <a:spcAft>
                <a:spcPts val="0"/>
              </a:spcAft>
              <a:buNone/>
            </a:pPr>
            <a:r>
              <a:rPr lang="ko"/>
              <a:t>• 브랜드를 기억하게 하는 장면과 참여</a:t>
            </a:r>
            <a:endParaRPr/>
          </a:p>
          <a:p>
            <a:pPr indent="0" lvl="0" marL="0" rtl="0" algn="l">
              <a:spcBef>
                <a:spcPts val="0"/>
              </a:spcBef>
              <a:spcAft>
                <a:spcPts val="0"/>
              </a:spcAft>
              <a:buNone/>
            </a:pPr>
            <a:r>
              <a:rPr lang="ko"/>
              <a:t>• 후: 주요 장면을 사진·영상 광고로 재배포</a:t>
            </a:r>
            <a:endParaRPr/>
          </a:p>
          <a:p>
            <a:pPr indent="0" lvl="0" marL="0" rtl="0" algn="l">
              <a:spcBef>
                <a:spcPts val="0"/>
              </a:spcBef>
              <a:spcAft>
                <a:spcPts val="0"/>
              </a:spcAft>
              <a:buNone/>
            </a:pPr>
            <a:r>
              <a:rPr lang="ko"/>
              <a:t>• 관심이 방송 뒤에도 이어지게 함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8" name="Shape 1338"/>
        <p:cNvGrpSpPr/>
        <p:nvPr/>
      </p:nvGrpSpPr>
      <p:grpSpPr>
        <a:xfrm>
          <a:off x="0" y="0"/>
          <a:ext cx="0" cy="0"/>
          <a:chOff x="0" y="0"/>
          <a:chExt cx="0" cy="0"/>
        </a:xfrm>
      </p:grpSpPr>
      <p:sp>
        <p:nvSpPr>
          <p:cNvPr id="1339" name="Google Shape;1339;ig7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0" name="Google Shape;1340;ig7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79 — Moschino 성과는 Live 단독 성과가 아니다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사례 해석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브랜드 친밀도 4.2포인트 상승</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브랜드 친밀도 4.2포인트 상승</a:t>
            </a:r>
            <a:endParaRPr/>
          </a:p>
          <a:p>
            <a:pPr indent="0" lvl="0" marL="0" rtl="0" algn="l">
              <a:spcBef>
                <a:spcPts val="0"/>
              </a:spcBef>
              <a:spcAft>
                <a:spcPts val="0"/>
              </a:spcAft>
              <a:buNone/>
            </a:pPr>
            <a:r>
              <a:rPr lang="ko"/>
              <a:t>• 구매 고려도 3포인트 상승</a:t>
            </a:r>
            <a:endParaRPr/>
          </a:p>
          <a:p>
            <a:pPr indent="0" lvl="0" marL="0" rtl="0" algn="l">
              <a:spcBef>
                <a:spcPts val="0"/>
              </a:spcBef>
              <a:spcAft>
                <a:spcPts val="0"/>
              </a:spcAft>
              <a:buNone/>
            </a:pPr>
            <a:r>
              <a:rPr lang="ko"/>
              <a:t>• 알림 광고 + Live + 후속 광고의 전체 캠페인</a:t>
            </a:r>
            <a:endParaRPr/>
          </a:p>
          <a:p>
            <a:pPr indent="0" lvl="0" marL="0" rtl="0" algn="l">
              <a:spcBef>
                <a:spcPts val="0"/>
              </a:spcBef>
              <a:spcAft>
                <a:spcPts val="0"/>
              </a:spcAft>
              <a:buNone/>
            </a:pPr>
            <a:r>
              <a:rPr lang="ko"/>
              <a:t>• 한 번의 Live 효과로 확대 해석하지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Meta 공개 수치는 전체 캠페인 성과다. 소상공인은 “Stories 예고 → Live 시연·질문 → 핵심 장면 Reel → 상세 Feed → DM·신청 링크”로 적용할 수 있다. 신제품, 공방 시연, 교육·행사 현장, 시즌 상품, 매장 오픈 행사에 적용 가능하다.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https://www.facebook.com/business/success/moschino</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79 ‘Moschino 성과는 Live 단독 성과가 아니다’. 16:9 한국어 교육 슬라이드. 한 가지 주장: 브랜드 친밀도 4.2포인트 상승 화면 문구: • 브랜드 친밀도 4.2포인트 상승</a:t>
            </a:r>
            <a:endParaRPr/>
          </a:p>
          <a:p>
            <a:pPr indent="0" lvl="0" marL="0" rtl="0" algn="l">
              <a:spcBef>
                <a:spcPts val="0"/>
              </a:spcBef>
              <a:spcAft>
                <a:spcPts val="0"/>
              </a:spcAft>
              <a:buNone/>
            </a:pPr>
            <a:r>
              <a:rPr lang="ko"/>
              <a:t>• 구매 고려도 3포인트 상승</a:t>
            </a:r>
            <a:endParaRPr/>
          </a:p>
          <a:p>
            <a:pPr indent="0" lvl="0" marL="0" rtl="0" algn="l">
              <a:spcBef>
                <a:spcPts val="0"/>
              </a:spcBef>
              <a:spcAft>
                <a:spcPts val="0"/>
              </a:spcAft>
              <a:buNone/>
            </a:pPr>
            <a:r>
              <a:rPr lang="ko"/>
              <a:t>• 알림 광고 + Live + 후속 광고의 전체 캠페인</a:t>
            </a:r>
            <a:endParaRPr/>
          </a:p>
          <a:p>
            <a:pPr indent="0" lvl="0" marL="0" rtl="0" algn="l">
              <a:spcBef>
                <a:spcPts val="0"/>
              </a:spcBef>
              <a:spcAft>
                <a:spcPts val="0"/>
              </a:spcAft>
              <a:buNone/>
            </a:pPr>
            <a:r>
              <a:rPr lang="ko"/>
              <a:t>• 한 번의 Live 효과로 확대 해석하지 않기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4" name="Shape 1354"/>
        <p:cNvGrpSpPr/>
        <p:nvPr/>
      </p:nvGrpSpPr>
      <p:grpSpPr>
        <a:xfrm>
          <a:off x="0" y="0"/>
          <a:ext cx="0" cy="0"/>
          <a:chOff x="0" y="0"/>
          <a:chExt cx="0" cy="0"/>
        </a:xfrm>
      </p:grpSpPr>
      <p:sp>
        <p:nvSpPr>
          <p:cNvPr id="1355" name="Google Shape;1355;ig8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6" name="Google Shape;1356;ig8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80 — 사례 2 — MEL Science는 교육 경험을 먼저 줬다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Meta 공식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광고: 과학 실험 영상과 수업 등록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광고: 과학 실험 영상과 수업 등록</a:t>
            </a:r>
            <a:endParaRPr/>
          </a:p>
          <a:p>
            <a:pPr indent="0" lvl="0" marL="0" rtl="0" algn="l">
              <a:spcBef>
                <a:spcPts val="0"/>
              </a:spcBef>
              <a:spcAft>
                <a:spcPts val="0"/>
              </a:spcAft>
              <a:buNone/>
            </a:pPr>
            <a:r>
              <a:rPr lang="ko"/>
              <a:t>• Live: 실제 과학 수업 제공</a:t>
            </a:r>
            <a:endParaRPr/>
          </a:p>
          <a:p>
            <a:pPr indent="0" lvl="0" marL="0" rtl="0" algn="l">
              <a:spcBef>
                <a:spcPts val="0"/>
              </a:spcBef>
              <a:spcAft>
                <a:spcPts val="0"/>
              </a:spcAft>
              <a:buNone/>
            </a:pPr>
            <a:r>
              <a:rPr lang="ko"/>
              <a:t>• 전문성과 생동감을 먼저 경험</a:t>
            </a:r>
            <a:endParaRPr/>
          </a:p>
          <a:p>
            <a:pPr indent="0" lvl="0" marL="0" rtl="0" algn="l">
              <a:spcBef>
                <a:spcPts val="0"/>
              </a:spcBef>
              <a:spcAft>
                <a:spcPts val="0"/>
              </a:spcAft>
              <a:buNone/>
            </a:pPr>
            <a:r>
              <a:rPr lang="ko"/>
              <a:t>• 신청·결제는 별도 경로가 담당</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어린이 과학 실험 구독 서비스는 Facebook·Instagram 광고와 Live 수업을 함께 운영했다. Live에서 모두 팔려고 하지 않고 도움이 되는 경험을 먼저 제공했다.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https://www.facebook.com/business/success/mel-science</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80 ‘사례 2 — MEL Science는 교육 경험을 먼저 줬다’. 16:9 한국어 교육 슬라이드. 한 가지 주장: 광고: 과학 실험 영상과 수업 등록 화면 문구: • 광고: 과학 실험 영상과 수업 등록</a:t>
            </a:r>
            <a:endParaRPr/>
          </a:p>
          <a:p>
            <a:pPr indent="0" lvl="0" marL="0" rtl="0" algn="l">
              <a:spcBef>
                <a:spcPts val="0"/>
              </a:spcBef>
              <a:spcAft>
                <a:spcPts val="0"/>
              </a:spcAft>
              <a:buNone/>
            </a:pPr>
            <a:r>
              <a:rPr lang="ko"/>
              <a:t>• Live: 실제 과학 수업 제공</a:t>
            </a:r>
            <a:endParaRPr/>
          </a:p>
          <a:p>
            <a:pPr indent="0" lvl="0" marL="0" rtl="0" algn="l">
              <a:spcBef>
                <a:spcPts val="0"/>
              </a:spcBef>
              <a:spcAft>
                <a:spcPts val="0"/>
              </a:spcAft>
              <a:buNone/>
            </a:pPr>
            <a:r>
              <a:rPr lang="ko"/>
              <a:t>• 전문성과 생동감을 먼저 경험</a:t>
            </a:r>
            <a:endParaRPr/>
          </a:p>
          <a:p>
            <a:pPr indent="0" lvl="0" marL="0" rtl="0" algn="l">
              <a:spcBef>
                <a:spcPts val="0"/>
              </a:spcBef>
              <a:spcAft>
                <a:spcPts val="0"/>
              </a:spcAft>
              <a:buNone/>
            </a:pPr>
            <a:r>
              <a:rPr lang="ko"/>
              <a:t>• 신청·결제는 별도 경로가 담당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ig8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ig8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81 — MEL Science 성과도 전체 캠페인으로 읽는다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사례 해석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MEL Academy 등록 8,000건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MEL Academy 등록 8,000건</a:t>
            </a:r>
            <a:endParaRPr/>
          </a:p>
          <a:p>
            <a:pPr indent="0" lvl="0" marL="0" rtl="0" algn="l">
              <a:spcBef>
                <a:spcPts val="0"/>
              </a:spcBef>
              <a:spcAft>
                <a:spcPts val="0"/>
              </a:spcAft>
              <a:buNone/>
            </a:pPr>
            <a:r>
              <a:rPr lang="ko"/>
              <a:t>• 제품 판매 4배 · 고객 획득 비용 40% 감소</a:t>
            </a:r>
            <a:endParaRPr/>
          </a:p>
          <a:p>
            <a:pPr indent="0" lvl="0" marL="0" rtl="0" algn="l">
              <a:spcBef>
                <a:spcPts val="0"/>
              </a:spcBef>
              <a:spcAft>
                <a:spcPts val="0"/>
              </a:spcAft>
              <a:buNone/>
            </a:pPr>
            <a:r>
              <a:rPr lang="ko"/>
              <a:t>• 주요 전환 성과는 영상 리드 광고 캠페인 설명</a:t>
            </a:r>
            <a:endParaRPr/>
          </a:p>
          <a:p>
            <a:pPr indent="0" lvl="0" marL="0" rtl="0" algn="l">
              <a:spcBef>
                <a:spcPts val="0"/>
              </a:spcBef>
              <a:spcAft>
                <a:spcPts val="0"/>
              </a:spcAft>
              <a:buNone/>
            </a:pPr>
            <a:r>
              <a:rPr lang="ko"/>
              <a:t>• Live는 사람다움·즉시성을 더한 보완 수단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10분 미니 수업, FAQ 답변, 도구 시연, 수강 전 궁금증 해결, 컨설팅 과정 일부 공개로 적용한다. 공개 수치를 Live 단독 성과로 표현하지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https://www.facebook.com/business/success/mel-science</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81 ‘MEL Science 성과도 전체 캠페인으로 읽는다’. 16:9 한국어 교육 슬라이드. 한 가지 주장: MEL Academy 등록 8,000건 화면 문구: • MEL Academy 등록 8,000건</a:t>
            </a:r>
            <a:endParaRPr/>
          </a:p>
          <a:p>
            <a:pPr indent="0" lvl="0" marL="0" rtl="0" algn="l">
              <a:spcBef>
                <a:spcPts val="0"/>
              </a:spcBef>
              <a:spcAft>
                <a:spcPts val="0"/>
              </a:spcAft>
              <a:buNone/>
            </a:pPr>
            <a:r>
              <a:rPr lang="ko"/>
              <a:t>• 제품 판매 4배 · 고객 획득 비용 40% 감소</a:t>
            </a:r>
            <a:endParaRPr/>
          </a:p>
          <a:p>
            <a:pPr indent="0" lvl="0" marL="0" rtl="0" algn="l">
              <a:spcBef>
                <a:spcPts val="0"/>
              </a:spcBef>
              <a:spcAft>
                <a:spcPts val="0"/>
              </a:spcAft>
              <a:buNone/>
            </a:pPr>
            <a:r>
              <a:rPr lang="ko"/>
              <a:t>• 주요 전환 성과는 영상 리드 광고 캠페인 설명</a:t>
            </a:r>
            <a:endParaRPr/>
          </a:p>
          <a:p>
            <a:pPr indent="0" lvl="0" marL="0" rtl="0" algn="l">
              <a:spcBef>
                <a:spcPts val="0"/>
              </a:spcBef>
              <a:spcAft>
                <a:spcPts val="0"/>
              </a:spcAft>
              <a:buNone/>
            </a:pPr>
            <a:r>
              <a:rPr lang="ko"/>
              <a:t>• Live는 사람다움·즉시성을 더한 보완 수단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ig8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8" name="Google Shape;1388;ig8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82 — 사례 3 — Emaar는 현장 밖까지 경험을 확장했다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Meta 공식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현장 행사와 티켓 판매 광고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현장 행사와 티켓 판매 광고</a:t>
            </a:r>
            <a:endParaRPr/>
          </a:p>
          <a:p>
            <a:pPr indent="0" lvl="0" marL="0" rtl="0" algn="l">
              <a:spcBef>
                <a:spcPts val="0"/>
              </a:spcBef>
              <a:spcAft>
                <a:spcPts val="0"/>
              </a:spcAft>
              <a:buNone/>
            </a:pPr>
            <a:r>
              <a:rPr lang="ko"/>
              <a:t>• 매진 뒤 글로벌 Live 시청 안내</a:t>
            </a:r>
            <a:endParaRPr/>
          </a:p>
          <a:p>
            <a:pPr indent="0" lvl="0" marL="0" rtl="0" algn="l">
              <a:spcBef>
                <a:spcPts val="0"/>
              </a:spcBef>
              <a:spcAft>
                <a:spcPts val="0"/>
              </a:spcAft>
              <a:buNone/>
            </a:pPr>
            <a:r>
              <a:rPr lang="ko"/>
              <a:t>• Live 직전 카운트다운 광고</a:t>
            </a:r>
            <a:endParaRPr/>
          </a:p>
          <a:p>
            <a:pPr indent="0" lvl="0" marL="0" rtl="0" algn="l">
              <a:spcBef>
                <a:spcPts val="0"/>
              </a:spcBef>
              <a:spcAft>
                <a:spcPts val="0"/>
              </a:spcAft>
              <a:buNone/>
            </a:pPr>
            <a:r>
              <a:rPr lang="ko"/>
              <a:t>• 현장에 못 온 사람도 참여</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두바이 Emaar는 부르즈 할리파 새해 행사를 Facebook과 Instagram으로 생중계했다. Live는 단순 중계가 아니라 현장 경험 범위를 넓히는 장치였다.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https://en-gb.facebook.com/business/success/emaar</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82 ‘사례 3 — Emaar는 현장 밖까지 경험을 확장했다’. 16:9 한국어 교육 슬라이드. 한 가지 주장: 현장 행사와 티켓 판매 광고 화면 문구: • 현장 행사와 티켓 판매 광고</a:t>
            </a:r>
            <a:endParaRPr/>
          </a:p>
          <a:p>
            <a:pPr indent="0" lvl="0" marL="0" rtl="0" algn="l">
              <a:spcBef>
                <a:spcPts val="0"/>
              </a:spcBef>
              <a:spcAft>
                <a:spcPts val="0"/>
              </a:spcAft>
              <a:buNone/>
            </a:pPr>
            <a:r>
              <a:rPr lang="ko"/>
              <a:t>• 매진 뒤 글로벌 Live 시청 안내</a:t>
            </a:r>
            <a:endParaRPr/>
          </a:p>
          <a:p>
            <a:pPr indent="0" lvl="0" marL="0" rtl="0" algn="l">
              <a:spcBef>
                <a:spcPts val="0"/>
              </a:spcBef>
              <a:spcAft>
                <a:spcPts val="0"/>
              </a:spcAft>
              <a:buNone/>
            </a:pPr>
            <a:r>
              <a:rPr lang="ko"/>
              <a:t>• Live 직전 카운트다운 광고</a:t>
            </a:r>
            <a:endParaRPr/>
          </a:p>
          <a:p>
            <a:pPr indent="0" lvl="0" marL="0" rtl="0" algn="l">
              <a:spcBef>
                <a:spcPts val="0"/>
              </a:spcBef>
              <a:spcAft>
                <a:spcPts val="0"/>
              </a:spcAft>
              <a:buNone/>
            </a:pPr>
            <a:r>
              <a:rPr lang="ko"/>
              <a:t>• 현장에 못 온 사람도 참여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2" name="Shape 1402"/>
        <p:cNvGrpSpPr/>
        <p:nvPr/>
      </p:nvGrpSpPr>
      <p:grpSpPr>
        <a:xfrm>
          <a:off x="0" y="0"/>
          <a:ext cx="0" cy="0"/>
          <a:chOff x="0" y="0"/>
          <a:chExt cx="0" cy="0"/>
        </a:xfrm>
      </p:grpSpPr>
      <p:sp>
        <p:nvSpPr>
          <p:cNvPr id="1403" name="Google Shape;1403;ig8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4" name="Google Shape;1404;ig8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83 — Emaar 성과 역시 다단계 캠페인의 결과다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사례 해석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광고 회상도 16포인트 · 캠페인 인지도 7.7포인트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광고 회상도 16포인트 · 캠페인 인지도 7.7포인트</a:t>
            </a:r>
            <a:endParaRPr/>
          </a:p>
          <a:p>
            <a:pPr indent="0" lvl="0" marL="0" rtl="0" algn="l">
              <a:spcBef>
                <a:spcPts val="0"/>
              </a:spcBef>
              <a:spcAft>
                <a:spcPts val="0"/>
              </a:spcAft>
              <a:buNone/>
            </a:pPr>
            <a:r>
              <a:rPr lang="ko"/>
              <a:t>• 전환 3배 · 판매 5배</a:t>
            </a:r>
            <a:endParaRPr/>
          </a:p>
          <a:p>
            <a:pPr indent="0" lvl="0" marL="0" rtl="0" algn="l">
              <a:spcBef>
                <a:spcPts val="0"/>
              </a:spcBef>
              <a:spcAft>
                <a:spcPts val="0"/>
              </a:spcAft>
              <a:buNone/>
            </a:pPr>
            <a:r>
              <a:rPr lang="ko"/>
              <a:t>• 티켓 판매·인지 광고·Live 홍보를 합친 결과</a:t>
            </a:r>
            <a:endParaRPr/>
          </a:p>
          <a:p>
            <a:pPr indent="0" lvl="0" marL="0" rtl="0" algn="l">
              <a:spcBef>
                <a:spcPts val="0"/>
              </a:spcBef>
              <a:spcAft>
                <a:spcPts val="0"/>
              </a:spcAft>
              <a:buNone/>
            </a:pPr>
            <a:r>
              <a:rPr lang="ko"/>
              <a:t>• 지역 축제·발표회·농장 체험·개업 행사에 적용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Live 단독 인과로 말하지 않는다. 지역 행사와 교육 발표회, 공방 행사, 농장 체험, 매장 오픈 행사로 응용할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https://en-gb.facebook.com/business/success/emaar</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83 ‘Emaar 성과 역시 다단계 캠페인의 결과다’. 16:9 한국어 교육 슬라이드. 한 가지 주장: 광고 회상도 16포인트 · 캠페인 인지도 7.7포인트 화면 문구: • 광고 회상도 16포인트 · 캠페인 인지도 7.7포인트</a:t>
            </a:r>
            <a:endParaRPr/>
          </a:p>
          <a:p>
            <a:pPr indent="0" lvl="0" marL="0" rtl="0" algn="l">
              <a:spcBef>
                <a:spcPts val="0"/>
              </a:spcBef>
              <a:spcAft>
                <a:spcPts val="0"/>
              </a:spcAft>
              <a:buNone/>
            </a:pPr>
            <a:r>
              <a:rPr lang="ko"/>
              <a:t>• 전환 3배 · 판매 5배</a:t>
            </a:r>
            <a:endParaRPr/>
          </a:p>
          <a:p>
            <a:pPr indent="0" lvl="0" marL="0" rtl="0" algn="l">
              <a:spcBef>
                <a:spcPts val="0"/>
              </a:spcBef>
              <a:spcAft>
                <a:spcPts val="0"/>
              </a:spcAft>
              <a:buNone/>
            </a:pPr>
            <a:r>
              <a:rPr lang="ko"/>
              <a:t>• 티켓 판매·인지 광고·Live 홍보를 합친 결과</a:t>
            </a:r>
            <a:endParaRPr/>
          </a:p>
          <a:p>
            <a:pPr indent="0" lvl="0" marL="0" rtl="0" algn="l">
              <a:spcBef>
                <a:spcPts val="0"/>
              </a:spcBef>
              <a:spcAft>
                <a:spcPts val="0"/>
              </a:spcAft>
              <a:buNone/>
            </a:pPr>
            <a:r>
              <a:rPr lang="ko"/>
              <a:t>• 지역 축제·발표회·농장 체험·개업 행사에 적용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8" name="Shape 1418"/>
        <p:cNvGrpSpPr/>
        <p:nvPr/>
      </p:nvGrpSpPr>
      <p:grpSpPr>
        <a:xfrm>
          <a:off x="0" y="0"/>
          <a:ext cx="0" cy="0"/>
          <a:chOff x="0" y="0"/>
          <a:chExt cx="0" cy="0"/>
        </a:xfrm>
      </p:grpSpPr>
      <p:sp>
        <p:nvSpPr>
          <p:cNvPr id="1419" name="Google Shape;1419;ig8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0" name="Google Shape;1420;ig8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84 — 사례 4 — Live Rooms는 관계망을 연결한다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Instagram 공식 사례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게스트 최대 3명과 공동 진행</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게스트 최대 3명과 공동 진행</a:t>
            </a:r>
            <a:endParaRPr/>
          </a:p>
          <a:p>
            <a:pPr indent="0" lvl="0" marL="0" rtl="0" algn="l">
              <a:spcBef>
                <a:spcPts val="0"/>
              </a:spcBef>
              <a:spcAft>
                <a:spcPts val="0"/>
              </a:spcAft>
              <a:buNone/>
            </a:pPr>
            <a:r>
              <a:rPr lang="ko"/>
              <a:t>• 토크쇼 · 인터뷰 · 공동 강의</a:t>
            </a:r>
            <a:endParaRPr/>
          </a:p>
          <a:p>
            <a:pPr indent="0" lvl="0" marL="0" rtl="0" algn="l">
              <a:spcBef>
                <a:spcPts val="0"/>
              </a:spcBef>
              <a:spcAft>
                <a:spcPts val="0"/>
              </a:spcAft>
              <a:buNone/>
            </a:pPr>
            <a:r>
              <a:rPr lang="ko"/>
              <a:t>• 튜토리얼 · Q&amp;A · 공연 · 공동 창작</a:t>
            </a:r>
            <a:endParaRPr/>
          </a:p>
          <a:p>
            <a:pPr indent="0" lvl="0" marL="0" rtl="0" algn="l">
              <a:spcBef>
                <a:spcPts val="0"/>
              </a:spcBef>
              <a:spcAft>
                <a:spcPts val="0"/>
              </a:spcAft>
              <a:buNone/>
            </a:pPr>
            <a:r>
              <a:rPr lang="ko"/>
              <a:t>• 게스트의 관계망으로 알림이 확장될 수 있음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Instagram 공식 소개는 공동 진행이 도달 범위를 넓히는 데 도움을 줄 수 있다고 설명한다. 보장 표현은 피한다.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https://about.instagram.com/blog/announcements/doubling-up-on-instagram-live-with-live-rooms</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84 ‘사례 4 — Live Rooms는 관계망을 연결한다’. 16:9 한국어 교육 슬라이드. 한 가지 주장: 게스트 최대 3명과 공동 진행 화면 문구: • 게스트 최대 3명과 공동 진행</a:t>
            </a:r>
            <a:endParaRPr/>
          </a:p>
          <a:p>
            <a:pPr indent="0" lvl="0" marL="0" rtl="0" algn="l">
              <a:spcBef>
                <a:spcPts val="0"/>
              </a:spcBef>
              <a:spcAft>
                <a:spcPts val="0"/>
              </a:spcAft>
              <a:buNone/>
            </a:pPr>
            <a:r>
              <a:rPr lang="ko"/>
              <a:t>• 토크쇼 · 인터뷰 · 공동 강의</a:t>
            </a:r>
            <a:endParaRPr/>
          </a:p>
          <a:p>
            <a:pPr indent="0" lvl="0" marL="0" rtl="0" algn="l">
              <a:spcBef>
                <a:spcPts val="0"/>
              </a:spcBef>
              <a:spcAft>
                <a:spcPts val="0"/>
              </a:spcAft>
              <a:buNone/>
            </a:pPr>
            <a:r>
              <a:rPr lang="ko"/>
              <a:t>• 튜토리얼 · Q&amp;A · 공연 · 공동 창작</a:t>
            </a:r>
            <a:endParaRPr/>
          </a:p>
          <a:p>
            <a:pPr indent="0" lvl="0" marL="0" rtl="0" algn="l">
              <a:spcBef>
                <a:spcPts val="0"/>
              </a:spcBef>
              <a:spcAft>
                <a:spcPts val="0"/>
              </a:spcAft>
              <a:buNone/>
            </a:pPr>
            <a:r>
              <a:rPr lang="ko"/>
              <a:t>• 게스트의 관계망으로 알림이 확장될 수 있음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4" name="Shape 1434"/>
        <p:cNvGrpSpPr/>
        <p:nvPr/>
      </p:nvGrpSpPr>
      <p:grpSpPr>
        <a:xfrm>
          <a:off x="0" y="0"/>
          <a:ext cx="0" cy="0"/>
          <a:chOff x="0" y="0"/>
          <a:chExt cx="0" cy="0"/>
        </a:xfrm>
      </p:grpSpPr>
      <p:sp>
        <p:nvSpPr>
          <p:cNvPr id="1435" name="Google Shape;1435;ig8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6" name="Google Shape;1436;ig8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85 — 유명인보다 서로 다른 신뢰를 연결한다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현장 적용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사장님 + 단골 고객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사장님 + 단골 고객</a:t>
            </a:r>
            <a:endParaRPr/>
          </a:p>
          <a:p>
            <a:pPr indent="0" lvl="0" marL="0" rtl="0" algn="l">
              <a:spcBef>
                <a:spcPts val="0"/>
              </a:spcBef>
              <a:spcAft>
                <a:spcPts val="0"/>
              </a:spcAft>
              <a:buNone/>
            </a:pPr>
            <a:r>
              <a:rPr lang="ko"/>
              <a:t>• 강사 + 수강생 · 생산자 + 판매자</a:t>
            </a:r>
            <a:endParaRPr/>
          </a:p>
          <a:p>
            <a:pPr indent="0" lvl="0" marL="0" rtl="0" algn="l">
              <a:spcBef>
                <a:spcPts val="0"/>
              </a:spcBef>
              <a:spcAft>
                <a:spcPts val="0"/>
              </a:spcAft>
              <a:buNone/>
            </a:pPr>
            <a:r>
              <a:rPr lang="ko"/>
              <a:t>• 전문가 + 진행자 · 지역 업체 + 협력 업체</a:t>
            </a:r>
            <a:endParaRPr/>
          </a:p>
          <a:p>
            <a:pPr indent="0" lvl="0" marL="0" rtl="0" algn="l">
              <a:spcBef>
                <a:spcPts val="0"/>
              </a:spcBef>
              <a:spcAft>
                <a:spcPts val="0"/>
              </a:spcAft>
              <a:buNone/>
            </a:pPr>
            <a:r>
              <a:rPr lang="ko"/>
              <a:t>• 각자의 전문성과 관계를 빌려 신뢰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혼자 Live가 부담스럽다면 역할을 나눈다. 유명인을 섭외하는 것이 아니라 서로 다른 경험과 관계를 연결하는 것이 핵심이다.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85 ‘유명인보다 서로 다른 신뢰를 연결한다’. 16:9 한국어 교육 슬라이드. 한 가지 주장: 사장님 + 단골 고객 화면 문구: • 사장님 + 단골 고객</a:t>
            </a:r>
            <a:endParaRPr/>
          </a:p>
          <a:p>
            <a:pPr indent="0" lvl="0" marL="0" rtl="0" algn="l">
              <a:spcBef>
                <a:spcPts val="0"/>
              </a:spcBef>
              <a:spcAft>
                <a:spcPts val="0"/>
              </a:spcAft>
              <a:buNone/>
            </a:pPr>
            <a:r>
              <a:rPr lang="ko"/>
              <a:t>• 강사 + 수강생 · 생산자 + 판매자</a:t>
            </a:r>
            <a:endParaRPr/>
          </a:p>
          <a:p>
            <a:pPr indent="0" lvl="0" marL="0" rtl="0" algn="l">
              <a:spcBef>
                <a:spcPts val="0"/>
              </a:spcBef>
              <a:spcAft>
                <a:spcPts val="0"/>
              </a:spcAft>
              <a:buNone/>
            </a:pPr>
            <a:r>
              <a:rPr lang="ko"/>
              <a:t>• 전문가 + 진행자 · 지역 업체 + 협력 업체</a:t>
            </a:r>
            <a:endParaRPr/>
          </a:p>
          <a:p>
            <a:pPr indent="0" lvl="0" marL="0" rtl="0" algn="l">
              <a:spcBef>
                <a:spcPts val="0"/>
              </a:spcBef>
              <a:spcAft>
                <a:spcPts val="0"/>
              </a:spcAft>
              <a:buNone/>
            </a:pPr>
            <a:r>
              <a:rPr lang="ko"/>
              <a:t>• 각자의 전문성과 관계를 빌려 신뢰 확인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ig8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1" name="Google Shape;1451;ig8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86 — Live 전 1 — 목표를 하나만 정한다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신제품·서비스 소개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신제품·서비스 소개</a:t>
            </a:r>
            <a:endParaRPr/>
          </a:p>
          <a:p>
            <a:pPr indent="0" lvl="0" marL="0" rtl="0" algn="l">
              <a:spcBef>
                <a:spcPts val="0"/>
              </a:spcBef>
              <a:spcAft>
                <a:spcPts val="0"/>
              </a:spcAft>
              <a:buNone/>
            </a:pPr>
            <a:r>
              <a:rPr lang="ko"/>
              <a:t>• 전문성 증명 · 고객 질문 해결</a:t>
            </a:r>
            <a:endParaRPr/>
          </a:p>
          <a:p>
            <a:pPr indent="0" lvl="0" marL="0" rtl="0" algn="l">
              <a:spcBef>
                <a:spcPts val="0"/>
              </a:spcBef>
              <a:spcAft>
                <a:spcPts val="0"/>
              </a:spcAft>
              <a:buNone/>
            </a:pPr>
            <a:r>
              <a:rPr lang="ko"/>
              <a:t>• 공동체 형성 · 판매나 신청 유도</a:t>
            </a:r>
            <a:endParaRPr/>
          </a:p>
          <a:p>
            <a:pPr indent="0" lvl="0" marL="0" rtl="0" algn="l">
              <a:spcBef>
                <a:spcPts val="0"/>
              </a:spcBef>
              <a:spcAft>
                <a:spcPts val="0"/>
              </a:spcAft>
              <a:buNone/>
            </a:pPr>
            <a:r>
              <a:rPr lang="ko"/>
              <a:t>• 한 방송에서 모두 달성하려 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고객 질문 해결ㅍ이라는 원고 오탈자는 “고객 질문 해결”로 바로잡는다. 목표 하나를 정하고 성공 기준을 맞춘다.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Live 목표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86 ‘Live 전 1 — 목표를 하나만 정한다’. 16:9 한국어 교육 슬라이드. 한 가지 주장: 신제품·서비스 소개 화면 문구: • 신제품·서비스 소개</a:t>
            </a:r>
            <a:endParaRPr/>
          </a:p>
          <a:p>
            <a:pPr indent="0" lvl="0" marL="0" rtl="0" algn="l">
              <a:spcBef>
                <a:spcPts val="0"/>
              </a:spcBef>
              <a:spcAft>
                <a:spcPts val="0"/>
              </a:spcAft>
              <a:buNone/>
            </a:pPr>
            <a:r>
              <a:rPr lang="ko"/>
              <a:t>• 전문성 증명 · 고객 질문 해결</a:t>
            </a:r>
            <a:endParaRPr/>
          </a:p>
          <a:p>
            <a:pPr indent="0" lvl="0" marL="0" rtl="0" algn="l">
              <a:spcBef>
                <a:spcPts val="0"/>
              </a:spcBef>
              <a:spcAft>
                <a:spcPts val="0"/>
              </a:spcAft>
              <a:buNone/>
            </a:pPr>
            <a:r>
              <a:rPr lang="ko"/>
              <a:t>• 공동체 형성 · 판매나 신청 유도</a:t>
            </a:r>
            <a:endParaRPr/>
          </a:p>
          <a:p>
            <a:pPr indent="0" lvl="0" marL="0" rtl="0" algn="l">
              <a:spcBef>
                <a:spcPts val="0"/>
              </a:spcBef>
              <a:spcAft>
                <a:spcPts val="0"/>
              </a:spcAft>
              <a:buNone/>
            </a:pPr>
            <a:r>
              <a:rPr lang="ko"/>
              <a:t>• 한 방송에서 모두 달성하려 하지 않기 시각 구성: 핵심 문장과 흐름을 카드·화살표·체크 아이콘으로 시각화한다. 워크북 연결: Live 목표 1개. 사실·사례·수치는 출처와 확인 범위를 유지하고 가짜 UI·가짜 성과 이미지를 만들지 않는다.</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4" name="Shape 1464"/>
        <p:cNvGrpSpPr/>
        <p:nvPr/>
      </p:nvGrpSpPr>
      <p:grpSpPr>
        <a:xfrm>
          <a:off x="0" y="0"/>
          <a:ext cx="0" cy="0"/>
          <a:chOff x="0" y="0"/>
          <a:chExt cx="0" cy="0"/>
        </a:xfrm>
      </p:grpSpPr>
      <p:sp>
        <p:nvSpPr>
          <p:cNvPr id="1465" name="Google Shape;1465;ig8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6" name="Google Shape;1466;ig8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87 — Live 전 2 — 예약 가능한 범위를 확인한다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공식 안내: 1시간 전부터 최대 90일 전 예약</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공식 안내: 1시간 전부터 최대 90일 전 예약</a:t>
            </a:r>
            <a:endParaRPr/>
          </a:p>
          <a:p>
            <a:pPr indent="0" lvl="0" marL="0" rtl="0" algn="l">
              <a:spcBef>
                <a:spcPts val="0"/>
              </a:spcBef>
              <a:spcAft>
                <a:spcPts val="0"/>
              </a:spcAft>
              <a:buNone/>
            </a:pPr>
            <a:r>
              <a:rPr lang="ko"/>
              <a:t>• 프로필에서 일정 확인·알림 설정</a:t>
            </a:r>
            <a:endParaRPr/>
          </a:p>
          <a:p>
            <a:pPr indent="0" lvl="0" marL="0" rtl="0" algn="l">
              <a:spcBef>
                <a:spcPts val="0"/>
              </a:spcBef>
              <a:spcAft>
                <a:spcPts val="0"/>
              </a:spcAft>
              <a:buNone/>
            </a:pPr>
            <a:r>
              <a:rPr lang="ko"/>
              <a:t>• 계정에 예약 메뉴가 보이는지 당일 확인</a:t>
            </a:r>
            <a:endParaRPr/>
          </a:p>
          <a:p>
            <a:pPr indent="0" lvl="0" marL="0" rtl="0" algn="l">
              <a:spcBef>
                <a:spcPts val="0"/>
              </a:spcBef>
              <a:spcAft>
                <a:spcPts val="0"/>
              </a:spcAft>
              <a:buNone/>
            </a:pPr>
            <a:r>
              <a:rPr lang="ko"/>
              <a:t>• 메뉴가 없으면 Stories 예고로 대체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Live 예약 공식 도움말을 기준으로 설명한다. 기능·UI는 계정과 앱 버전에 따라 다를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https://help.instagram.com/205039954953836</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87 ‘Live 전 2 — 예약 가능한 범위를 확인한다’. 16:9 한국어 교육 슬라이드. 한 가지 주장: 공식 안내: 1시간 전부터 최대 90일 전 예약 화면 문구: • 공식 안내: 1시간 전부터 최대 90일 전 예약</a:t>
            </a:r>
            <a:endParaRPr/>
          </a:p>
          <a:p>
            <a:pPr indent="0" lvl="0" marL="0" rtl="0" algn="l">
              <a:spcBef>
                <a:spcPts val="0"/>
              </a:spcBef>
              <a:spcAft>
                <a:spcPts val="0"/>
              </a:spcAft>
              <a:buNone/>
            </a:pPr>
            <a:r>
              <a:rPr lang="ko"/>
              <a:t>• 프로필에서 일정 확인·알림 설정</a:t>
            </a:r>
            <a:endParaRPr/>
          </a:p>
          <a:p>
            <a:pPr indent="0" lvl="0" marL="0" rtl="0" algn="l">
              <a:spcBef>
                <a:spcPts val="0"/>
              </a:spcBef>
              <a:spcAft>
                <a:spcPts val="0"/>
              </a:spcAft>
              <a:buNone/>
            </a:pPr>
            <a:r>
              <a:rPr lang="ko"/>
              <a:t>• 계정에 예약 메뉴가 보이는지 당일 확인</a:t>
            </a:r>
            <a:endParaRPr/>
          </a:p>
          <a:p>
            <a:pPr indent="0" lvl="0" marL="0" rtl="0" algn="l">
              <a:spcBef>
                <a:spcPts val="0"/>
              </a:spcBef>
              <a:spcAft>
                <a:spcPts val="0"/>
              </a:spcAft>
              <a:buNone/>
            </a:pPr>
            <a:r>
              <a:rPr lang="ko"/>
              <a:t>• 메뉴가 없으면 Stories 예고로 대체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ig8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ig8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88 — Live 전 3 — 게시물·Stories·Reels로 예고한다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누구를 위한 방송인가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누구를 위한 방송인가</a:t>
            </a:r>
            <a:endParaRPr/>
          </a:p>
          <a:p>
            <a:pPr indent="0" lvl="0" marL="0" rtl="0" algn="l">
              <a:spcBef>
                <a:spcPts val="0"/>
              </a:spcBef>
              <a:spcAft>
                <a:spcPts val="0"/>
              </a:spcAft>
              <a:buNone/>
            </a:pPr>
            <a:r>
              <a:rPr lang="ko"/>
              <a:t>• 무엇을 알려주는가 · 언제 시작하는가</a:t>
            </a:r>
            <a:endParaRPr/>
          </a:p>
          <a:p>
            <a:pPr indent="0" lvl="0" marL="0" rtl="0" algn="l">
              <a:spcBef>
                <a:spcPts val="0"/>
              </a:spcBef>
              <a:spcAft>
                <a:spcPts val="0"/>
              </a:spcAft>
              <a:buNone/>
            </a:pPr>
            <a:r>
              <a:rPr lang="ko"/>
              <a:t>• 참여하면 무엇을 얻는가</a:t>
            </a:r>
            <a:endParaRPr/>
          </a:p>
          <a:p>
            <a:pPr indent="0" lvl="0" marL="0" rtl="0" algn="l">
              <a:spcBef>
                <a:spcPts val="0"/>
              </a:spcBef>
              <a:spcAft>
                <a:spcPts val="0"/>
              </a:spcAft>
              <a:buNone/>
            </a:pPr>
            <a:r>
              <a:rPr lang="ko"/>
              <a:t>• 미리 받을 질문은 무엇인가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예약 기능만 믿지 않고 별도 콘텐츠로 예고한다. Stories 질문 스티커로 사전 질문을 받으면 본방의 출발점이 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예고 문장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88 ‘Live 전 3 — 게시물·Stories·Reels로 예고한다’. 16:9 한국어 교육 슬라이드. 한 가지 주장: 누구를 위한 방송인가 화면 문구: • 누구를 위한 방송인가</a:t>
            </a:r>
            <a:endParaRPr/>
          </a:p>
          <a:p>
            <a:pPr indent="0" lvl="0" marL="0" rtl="0" algn="l">
              <a:spcBef>
                <a:spcPts val="0"/>
              </a:spcBef>
              <a:spcAft>
                <a:spcPts val="0"/>
              </a:spcAft>
              <a:buNone/>
            </a:pPr>
            <a:r>
              <a:rPr lang="ko"/>
              <a:t>• 무엇을 알려주는가 · 언제 시작하는가</a:t>
            </a:r>
            <a:endParaRPr/>
          </a:p>
          <a:p>
            <a:pPr indent="0" lvl="0" marL="0" rtl="0" algn="l">
              <a:spcBef>
                <a:spcPts val="0"/>
              </a:spcBef>
              <a:spcAft>
                <a:spcPts val="0"/>
              </a:spcAft>
              <a:buNone/>
            </a:pPr>
            <a:r>
              <a:rPr lang="ko"/>
              <a:t>• 참여하면 무엇을 얻는가</a:t>
            </a:r>
            <a:endParaRPr/>
          </a:p>
          <a:p>
            <a:pPr indent="0" lvl="0" marL="0" rtl="0" algn="l">
              <a:spcBef>
                <a:spcPts val="0"/>
              </a:spcBef>
              <a:spcAft>
                <a:spcPts val="0"/>
              </a:spcAft>
              <a:buNone/>
            </a:pPr>
            <a:r>
              <a:rPr lang="ko"/>
              <a:t>• 미리 받을 질문은 무엇인가 시각 구성: 핵심 문장과 흐름을 카드·화살표·체크 아이콘으로 시각화한다. 워크북 연결: 예고 문장 1개. 사실·사례·수치는 출처와 확인 범위를 유지하고 가짜 UI·가짜 성과 이미지를 만들지 않는다.</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ig8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ig8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89 — Live 전 4 — Practice로 기술 위험을 줄인다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체크리스트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인터넷 · 조명 · 마이크 · 주변 소음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인터넷 · 조명 · 마이크 · 주변 소음</a:t>
            </a:r>
            <a:endParaRPr/>
          </a:p>
          <a:p>
            <a:pPr indent="0" lvl="0" marL="0" rtl="0" algn="l">
              <a:spcBef>
                <a:spcPts val="0"/>
              </a:spcBef>
              <a:spcAft>
                <a:spcPts val="0"/>
              </a:spcAft>
              <a:buNone/>
            </a:pPr>
            <a:r>
              <a:rPr lang="ko"/>
              <a:t>• 알림 차단 · 시연 자료 순서</a:t>
            </a:r>
            <a:endParaRPr/>
          </a:p>
          <a:p>
            <a:pPr indent="0" lvl="0" marL="0" rtl="0" algn="l">
              <a:spcBef>
                <a:spcPts val="0"/>
              </a:spcBef>
              <a:spcAft>
                <a:spcPts val="0"/>
              </a:spcAft>
              <a:buNone/>
            </a:pPr>
            <a:r>
              <a:rPr lang="ko"/>
              <a:t>• 카메라 위치 · 충전 · 삼각대</a:t>
            </a:r>
            <a:endParaRPr/>
          </a:p>
          <a:p>
            <a:pPr indent="0" lvl="0" marL="0" rtl="0" algn="l">
              <a:spcBef>
                <a:spcPts val="0"/>
              </a:spcBef>
              <a:spcAft>
                <a:spcPts val="0"/>
              </a:spcAft>
              <a:buNone/>
            </a:pPr>
            <a:r>
              <a:rPr lang="ko"/>
              <a:t>• 계정에 Practice가 보일 때만 사용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팔로워에게 공개하지 않고 화면·말하기·조명·소리를 점검하는 Practice 기능을 조건부로 안내한다. 메뉴가 없으면 일반 카메라 녹화로 리허설한다.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89 ‘Live 전 4 — Practice로 기술 위험을 줄인다’. 16:9 한국어 교육 슬라이드. 한 가지 주장: 인터넷 · 조명 · 마이크 · 주변 소음 화면 문구: • 인터넷 · 조명 · 마이크 · 주변 소음</a:t>
            </a:r>
            <a:endParaRPr/>
          </a:p>
          <a:p>
            <a:pPr indent="0" lvl="0" marL="0" rtl="0" algn="l">
              <a:spcBef>
                <a:spcPts val="0"/>
              </a:spcBef>
              <a:spcAft>
                <a:spcPts val="0"/>
              </a:spcAft>
              <a:buNone/>
            </a:pPr>
            <a:r>
              <a:rPr lang="ko"/>
              <a:t>• 알림 차단 · 시연 자료 순서</a:t>
            </a:r>
            <a:endParaRPr/>
          </a:p>
          <a:p>
            <a:pPr indent="0" lvl="0" marL="0" rtl="0" algn="l">
              <a:spcBef>
                <a:spcPts val="0"/>
              </a:spcBef>
              <a:spcAft>
                <a:spcPts val="0"/>
              </a:spcAft>
              <a:buNone/>
            </a:pPr>
            <a:r>
              <a:rPr lang="ko"/>
              <a:t>• 카메라 위치 · 충전 · 삼각대</a:t>
            </a:r>
            <a:endParaRPr/>
          </a:p>
          <a:p>
            <a:pPr indent="0" lvl="0" marL="0" rtl="0" algn="l">
              <a:spcBef>
                <a:spcPts val="0"/>
              </a:spcBef>
              <a:spcAft>
                <a:spcPts val="0"/>
              </a:spcAft>
              <a:buNone/>
            </a:pPr>
            <a:r>
              <a:rPr lang="ko"/>
              <a:t>• 계정에 Practice가 보일 때만 사용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0" name="Shape 1510"/>
        <p:cNvGrpSpPr/>
        <p:nvPr/>
      </p:nvGrpSpPr>
      <p:grpSpPr>
        <a:xfrm>
          <a:off x="0" y="0"/>
          <a:ext cx="0" cy="0"/>
          <a:chOff x="0" y="0"/>
          <a:chExt cx="0" cy="0"/>
        </a:xfrm>
      </p:grpSpPr>
      <p:sp>
        <p:nvSpPr>
          <p:cNvPr id="1511" name="Google Shape;1511;ig9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2" name="Google Shape;1512;ig9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90 — Live 중 1 — 처음 몇 분은 입장 시간</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인사와 자기소개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인사와 자기소개</a:t>
            </a:r>
            <a:endParaRPr/>
          </a:p>
          <a:p>
            <a:pPr indent="0" lvl="0" marL="0" rtl="0" algn="l">
              <a:spcBef>
                <a:spcPts val="0"/>
              </a:spcBef>
              <a:spcAft>
                <a:spcPts val="0"/>
              </a:spcAft>
              <a:buNone/>
            </a:pPr>
            <a:r>
              <a:rPr lang="ko"/>
              <a:t>• 오늘 다룰 질문</a:t>
            </a:r>
            <a:endParaRPr/>
          </a:p>
          <a:p>
            <a:pPr indent="0" lvl="0" marL="0" rtl="0" algn="l">
              <a:spcBef>
                <a:spcPts val="0"/>
              </a:spcBef>
              <a:spcAft>
                <a:spcPts val="0"/>
              </a:spcAft>
              <a:buNone/>
            </a:pPr>
            <a:r>
              <a:rPr lang="ko"/>
              <a:t>• 진행 순서</a:t>
            </a:r>
            <a:endParaRPr/>
          </a:p>
          <a:p>
            <a:pPr indent="0" lvl="0" marL="0" rtl="0" algn="l">
              <a:spcBef>
                <a:spcPts val="0"/>
              </a:spcBef>
              <a:spcAft>
                <a:spcPts val="0"/>
              </a:spcAft>
              <a:buNone/>
            </a:pPr>
            <a:r>
              <a:rPr lang="ko"/>
              <a:t>• 댓글·질문 참여 방법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바로 본론에 들어가기보다 참여할 시간을 잠시 준다. 기다리는 동안 주제와 얻을 것을 반복해 늦게 온 사람도 이해하게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90 ‘Live 중 1 — 처음 몇 분은 입장 시간’. 16:9 한국어 교육 슬라이드. 한 가지 주장: 인사와 자기소개 화면 문구: • 인사와 자기소개</a:t>
            </a:r>
            <a:endParaRPr/>
          </a:p>
          <a:p>
            <a:pPr indent="0" lvl="0" marL="0" rtl="0" algn="l">
              <a:spcBef>
                <a:spcPts val="0"/>
              </a:spcBef>
              <a:spcAft>
                <a:spcPts val="0"/>
              </a:spcAft>
              <a:buNone/>
            </a:pPr>
            <a:r>
              <a:rPr lang="ko"/>
              <a:t>• 오늘 다룰 질문</a:t>
            </a:r>
            <a:endParaRPr/>
          </a:p>
          <a:p>
            <a:pPr indent="0" lvl="0" marL="0" rtl="0" algn="l">
              <a:spcBef>
                <a:spcPts val="0"/>
              </a:spcBef>
              <a:spcAft>
                <a:spcPts val="0"/>
              </a:spcAft>
              <a:buNone/>
            </a:pPr>
            <a:r>
              <a:rPr lang="ko"/>
              <a:t>• 진행 순서</a:t>
            </a:r>
            <a:endParaRPr/>
          </a:p>
          <a:p>
            <a:pPr indent="0" lvl="0" marL="0" rtl="0" algn="l">
              <a:spcBef>
                <a:spcPts val="0"/>
              </a:spcBef>
              <a:spcAft>
                <a:spcPts val="0"/>
              </a:spcAft>
              <a:buNone/>
            </a:pPr>
            <a:r>
              <a:rPr lang="ko"/>
              <a:t>• 댓글·질문 참여 방법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ig9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ig9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91 — Live 중 2 — 핵심 안내를 댓글로 고정</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오늘 주제: Instagram 게시물 주제 찾기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오늘 주제: Instagram 게시물 주제 찾기</a:t>
            </a:r>
            <a:endParaRPr/>
          </a:p>
          <a:p>
            <a:pPr indent="0" lvl="0" marL="0" rtl="0" algn="l">
              <a:spcBef>
                <a:spcPts val="0"/>
              </a:spcBef>
              <a:spcAft>
                <a:spcPts val="0"/>
              </a:spcAft>
              <a:buNone/>
            </a:pPr>
            <a:r>
              <a:rPr lang="ko"/>
              <a:t>• 질문은 댓글에 남겨주세요</a:t>
            </a:r>
            <a:endParaRPr/>
          </a:p>
          <a:p>
            <a:pPr indent="0" lvl="0" marL="0" rtl="0" algn="l">
              <a:spcBef>
                <a:spcPts val="0"/>
              </a:spcBef>
              <a:spcAft>
                <a:spcPts val="0"/>
              </a:spcAft>
              <a:buNone/>
            </a:pPr>
            <a:r>
              <a:rPr lang="ko"/>
              <a:t>• 늦게 온 사람도 맥락 이해</a:t>
            </a:r>
            <a:endParaRPr/>
          </a:p>
          <a:p>
            <a:pPr indent="0" lvl="0" marL="0" rtl="0" algn="l">
              <a:spcBef>
                <a:spcPts val="0"/>
              </a:spcBef>
              <a:spcAft>
                <a:spcPts val="0"/>
              </a:spcAft>
              <a:buNone/>
            </a:pPr>
            <a:r>
              <a:rPr lang="ko"/>
              <a:t>• 계정에 고정 기능이 보일 때 사용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방송 주제와 참여 방법을 짧게 고정한다. 고정 기능이 없으면 진행자가 주기적으로 말로 안내한다.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91 ‘Live 중 2 — 핵심 안내를 댓글로 고정’. 16:9 한국어 교육 슬라이드. 한 가지 주장: 오늘 주제: Instagram 게시물 주제 찾기 화면 문구: • 오늘 주제: Instagram 게시물 주제 찾기</a:t>
            </a:r>
            <a:endParaRPr/>
          </a:p>
          <a:p>
            <a:pPr indent="0" lvl="0" marL="0" rtl="0" algn="l">
              <a:spcBef>
                <a:spcPts val="0"/>
              </a:spcBef>
              <a:spcAft>
                <a:spcPts val="0"/>
              </a:spcAft>
              <a:buNone/>
            </a:pPr>
            <a:r>
              <a:rPr lang="ko"/>
              <a:t>• 질문은 댓글에 남겨주세요</a:t>
            </a:r>
            <a:endParaRPr/>
          </a:p>
          <a:p>
            <a:pPr indent="0" lvl="0" marL="0" rtl="0" algn="l">
              <a:spcBef>
                <a:spcPts val="0"/>
              </a:spcBef>
              <a:spcAft>
                <a:spcPts val="0"/>
              </a:spcAft>
              <a:buNone/>
            </a:pPr>
            <a:r>
              <a:rPr lang="ko"/>
              <a:t>• 늦게 온 사람도 맥락 이해</a:t>
            </a:r>
            <a:endParaRPr/>
          </a:p>
          <a:p>
            <a:pPr indent="0" lvl="0" marL="0" rtl="0" algn="l">
              <a:spcBef>
                <a:spcPts val="0"/>
              </a:spcBef>
              <a:spcAft>
                <a:spcPts val="0"/>
              </a:spcAft>
              <a:buNone/>
            </a:pPr>
            <a:r>
              <a:rPr lang="ko"/>
              <a:t>• 계정에 고정 기능이 보일 때 사용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0" name="Shape 1540"/>
        <p:cNvGrpSpPr/>
        <p:nvPr/>
      </p:nvGrpSpPr>
      <p:grpSpPr>
        <a:xfrm>
          <a:off x="0" y="0"/>
          <a:ext cx="0" cy="0"/>
          <a:chOff x="0" y="0"/>
          <a:chExt cx="0" cy="0"/>
        </a:xfrm>
      </p:grpSpPr>
      <p:sp>
        <p:nvSpPr>
          <p:cNvPr id="1541" name="Google Shape;1541;ig9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2" name="Google Shape;1542;ig9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92 — Live 중 3 — 댓글은 실제 고객 질문으로 읽는다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댓글과 이름을 읽고 답하기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댓글과 이름을 읽고 답하기</a:t>
            </a:r>
            <a:endParaRPr/>
          </a:p>
          <a:p>
            <a:pPr indent="0" lvl="0" marL="0" rtl="0" algn="l">
              <a:spcBef>
                <a:spcPts val="0"/>
              </a:spcBef>
              <a:spcAft>
                <a:spcPts val="0"/>
              </a:spcAft>
              <a:buNone/>
            </a:pPr>
            <a:r>
              <a:rPr lang="ko"/>
              <a:t>• 억지 댓글 수보다 실제 질문</a:t>
            </a:r>
            <a:endParaRPr/>
          </a:p>
          <a:p>
            <a:pPr indent="0" lvl="0" marL="0" rtl="0" algn="l">
              <a:spcBef>
                <a:spcPts val="0"/>
              </a:spcBef>
              <a:spcAft>
                <a:spcPts val="0"/>
              </a:spcAft>
              <a:buNone/>
            </a:pPr>
            <a:r>
              <a:rPr lang="ko"/>
              <a:t>• 비슷한 질문은 묶어서 답하기</a:t>
            </a:r>
            <a:endParaRPr/>
          </a:p>
          <a:p>
            <a:pPr indent="0" lvl="0" marL="0" rtl="0" algn="l">
              <a:spcBef>
                <a:spcPts val="0"/>
              </a:spcBef>
              <a:spcAft>
                <a:spcPts val="0"/>
              </a:spcAft>
              <a:buNone/>
            </a:pPr>
            <a:r>
              <a:rPr lang="ko"/>
              <a:t>• 답하지 못한 질문은 후속 콘텐츠로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댓글 수를 늘리기 위한 품앗이보다 고객이 무엇을 망설이는지 파악한다. 개인정보가 포함된 질문은 공개 답변 범위를 조절한다.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92 ‘Live 중 3 — 댓글은 실제 고객 질문으로 읽는다’. 16:9 한국어 교육 슬라이드. 한 가지 주장: 댓글과 이름을 읽고 답하기 화면 문구: • 댓글과 이름을 읽고 답하기</a:t>
            </a:r>
            <a:endParaRPr/>
          </a:p>
          <a:p>
            <a:pPr indent="0" lvl="0" marL="0" rtl="0" algn="l">
              <a:spcBef>
                <a:spcPts val="0"/>
              </a:spcBef>
              <a:spcAft>
                <a:spcPts val="0"/>
              </a:spcAft>
              <a:buNone/>
            </a:pPr>
            <a:r>
              <a:rPr lang="ko"/>
              <a:t>• 억지 댓글 수보다 실제 질문</a:t>
            </a:r>
            <a:endParaRPr/>
          </a:p>
          <a:p>
            <a:pPr indent="0" lvl="0" marL="0" rtl="0" algn="l">
              <a:spcBef>
                <a:spcPts val="0"/>
              </a:spcBef>
              <a:spcAft>
                <a:spcPts val="0"/>
              </a:spcAft>
              <a:buNone/>
            </a:pPr>
            <a:r>
              <a:rPr lang="ko"/>
              <a:t>• 비슷한 질문은 묶어서 답하기</a:t>
            </a:r>
            <a:endParaRPr/>
          </a:p>
          <a:p>
            <a:pPr indent="0" lvl="0" marL="0" rtl="0" algn="l">
              <a:spcBef>
                <a:spcPts val="0"/>
              </a:spcBef>
              <a:spcAft>
                <a:spcPts val="0"/>
              </a:spcAft>
              <a:buNone/>
            </a:pPr>
            <a:r>
              <a:rPr lang="ko"/>
              <a:t>• 답하지 못한 질문은 후속 콘텐츠로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ig9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ig9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93 — Live 중 4 — Q&amp;A와 게스트 역할을 나눈다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Stories 질문 스티커로 사전 질문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Stories 질문 스티커로 사전 질문</a:t>
            </a:r>
            <a:endParaRPr/>
          </a:p>
          <a:p>
            <a:pPr indent="0" lvl="0" marL="0" rtl="0" algn="l">
              <a:spcBef>
                <a:spcPts val="0"/>
              </a:spcBef>
              <a:spcAft>
                <a:spcPts val="0"/>
              </a:spcAft>
              <a:buNone/>
            </a:pPr>
            <a:r>
              <a:rPr lang="ko"/>
              <a:t>• 방송 중 질문 받기</a:t>
            </a:r>
            <a:endParaRPr/>
          </a:p>
          <a:p>
            <a:pPr indent="0" lvl="0" marL="0" rtl="0" algn="l">
              <a:spcBef>
                <a:spcPts val="0"/>
              </a:spcBef>
              <a:spcAft>
                <a:spcPts val="0"/>
              </a:spcAft>
              <a:buNone/>
            </a:pPr>
            <a:r>
              <a:rPr lang="ko"/>
              <a:t>• 모바일 Live: 게스트 최대 3명</a:t>
            </a:r>
            <a:endParaRPr/>
          </a:p>
          <a:p>
            <a:pPr indent="0" lvl="0" marL="0" rtl="0" algn="l">
              <a:spcBef>
                <a:spcPts val="0"/>
              </a:spcBef>
              <a:spcAft>
                <a:spcPts val="0"/>
              </a:spcAft>
              <a:buNone/>
            </a:pPr>
            <a:r>
              <a:rPr lang="ko"/>
              <a:t>• 진행자·게스트·관리자 역할 구분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Live Producer 같은 전문 송출 방식에서는 게스트·Live Rooms·Q&amp;A 등이 지원되지 않을 수 있다. 모바일 Live와 데스크톱 송출 기능을 구분한다.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93 ‘Live 중 4 — Q&amp;A와 게스트 역할을 나눈다’. 16:9 한국어 교육 슬라이드. 한 가지 주장: Stories 질문 스티커로 사전 질문 화면 문구: • Stories 질문 스티커로 사전 질문</a:t>
            </a:r>
            <a:endParaRPr/>
          </a:p>
          <a:p>
            <a:pPr indent="0" lvl="0" marL="0" rtl="0" algn="l">
              <a:spcBef>
                <a:spcPts val="0"/>
              </a:spcBef>
              <a:spcAft>
                <a:spcPts val="0"/>
              </a:spcAft>
              <a:buNone/>
            </a:pPr>
            <a:r>
              <a:rPr lang="ko"/>
              <a:t>• 방송 중 질문 받기</a:t>
            </a:r>
            <a:endParaRPr/>
          </a:p>
          <a:p>
            <a:pPr indent="0" lvl="0" marL="0" rtl="0" algn="l">
              <a:spcBef>
                <a:spcPts val="0"/>
              </a:spcBef>
              <a:spcAft>
                <a:spcPts val="0"/>
              </a:spcAft>
              <a:buNone/>
            </a:pPr>
            <a:r>
              <a:rPr lang="ko"/>
              <a:t>• 모바일 Live: 게스트 최대 3명</a:t>
            </a:r>
            <a:endParaRPr/>
          </a:p>
          <a:p>
            <a:pPr indent="0" lvl="0" marL="0" rtl="0" algn="l">
              <a:spcBef>
                <a:spcPts val="0"/>
              </a:spcBef>
              <a:spcAft>
                <a:spcPts val="0"/>
              </a:spcAft>
              <a:buNone/>
            </a:pPr>
            <a:r>
              <a:rPr lang="ko"/>
              <a:t>• 진행자·게스트·관리자 역할 구분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ig9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ig9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94 — Live 중 5 — 유용한 내용 없이 팔기만 하지 않는다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목적·계획 없이 시작하지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목적·계획 없이 시작하지 않기</a:t>
            </a:r>
            <a:endParaRPr/>
          </a:p>
          <a:p>
            <a:pPr indent="0" lvl="0" marL="0" rtl="0" algn="l">
              <a:spcBef>
                <a:spcPts val="0"/>
              </a:spcBef>
              <a:spcAft>
                <a:spcPts val="0"/>
              </a:spcAft>
              <a:buNone/>
            </a:pPr>
            <a:r>
              <a:rPr lang="ko"/>
              <a:t>• 댓글·질문을 무시하지 않기</a:t>
            </a:r>
            <a:endParaRPr/>
          </a:p>
          <a:p>
            <a:pPr indent="0" lvl="0" marL="0" rtl="0" algn="l">
              <a:spcBef>
                <a:spcPts val="0"/>
              </a:spcBef>
              <a:spcAft>
                <a:spcPts val="0"/>
              </a:spcAft>
              <a:buNone/>
            </a:pPr>
            <a:r>
              <a:rPr lang="ko"/>
              <a:t>• 불안정한 연결·소음·나쁜 조명 점검</a:t>
            </a:r>
            <a:endParaRPr/>
          </a:p>
          <a:p>
            <a:pPr indent="0" lvl="0" marL="0" rtl="0" algn="l">
              <a:spcBef>
                <a:spcPts val="0"/>
              </a:spcBef>
              <a:spcAft>
                <a:spcPts val="0"/>
              </a:spcAft>
              <a:buNone/>
            </a:pPr>
            <a:r>
              <a:rPr lang="ko"/>
              <a:t>• 사전 홍보 없이 판매만 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판매·신청 안내가 필요해도 먼저 질문에 답하고 실제 도움을 준다. 신청은 링크·DM·등록 페이지 같은 별도 경로로 연결한다.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94 ‘Live 중 5 — 유용한 내용 없이 팔기만 하지 않는다’. 16:9 한국어 교육 슬라이드. 한 가지 주장: 목적·계획 없이 시작하지 않기 화면 문구: • 목적·계획 없이 시작하지 않기</a:t>
            </a:r>
            <a:endParaRPr/>
          </a:p>
          <a:p>
            <a:pPr indent="0" lvl="0" marL="0" rtl="0" algn="l">
              <a:spcBef>
                <a:spcPts val="0"/>
              </a:spcBef>
              <a:spcAft>
                <a:spcPts val="0"/>
              </a:spcAft>
              <a:buNone/>
            </a:pPr>
            <a:r>
              <a:rPr lang="ko"/>
              <a:t>• 댓글·질문을 무시하지 않기</a:t>
            </a:r>
            <a:endParaRPr/>
          </a:p>
          <a:p>
            <a:pPr indent="0" lvl="0" marL="0" rtl="0" algn="l">
              <a:spcBef>
                <a:spcPts val="0"/>
              </a:spcBef>
              <a:spcAft>
                <a:spcPts val="0"/>
              </a:spcAft>
              <a:buNone/>
            </a:pPr>
            <a:r>
              <a:rPr lang="ko"/>
              <a:t>• 불안정한 연결·소음·나쁜 조명 점검</a:t>
            </a:r>
            <a:endParaRPr/>
          </a:p>
          <a:p>
            <a:pPr indent="0" lvl="0" marL="0" rtl="0" algn="l">
              <a:spcBef>
                <a:spcPts val="0"/>
              </a:spcBef>
              <a:spcAft>
                <a:spcPts val="0"/>
              </a:spcAft>
              <a:buNone/>
            </a:pPr>
            <a:r>
              <a:rPr lang="ko"/>
              <a:t>• 사전 홍보 없이 판매만 하지 않기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ig9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7" name="Google Shape;1587;ig9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95 — Live 후 1 — 재방송과 다운로드 범위를 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운영 절차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프로필·Feed에 재방송 공유 가능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프로필·Feed에 재방송 공유 가능</a:t>
            </a:r>
            <a:endParaRPr/>
          </a:p>
          <a:p>
            <a:pPr indent="0" lvl="0" marL="0" rtl="0" algn="l">
              <a:spcBef>
                <a:spcPts val="0"/>
              </a:spcBef>
              <a:spcAft>
                <a:spcPts val="0"/>
              </a:spcAft>
              <a:buNone/>
            </a:pPr>
            <a:r>
              <a:rPr lang="ko"/>
              <a:t>• Live Archive에서 공유 가능</a:t>
            </a:r>
            <a:endParaRPr/>
          </a:p>
          <a:p>
            <a:pPr indent="0" lvl="0" marL="0" rtl="0" algn="l">
              <a:spcBef>
                <a:spcPts val="0"/>
              </a:spcBef>
              <a:spcAft>
                <a:spcPts val="0"/>
              </a:spcAft>
              <a:buNone/>
            </a:pPr>
            <a:r>
              <a:rPr lang="ko"/>
              <a:t>• 기기에 영상 다운로드 가능</a:t>
            </a:r>
            <a:endParaRPr/>
          </a:p>
          <a:p>
            <a:pPr indent="0" lvl="0" marL="0" rtl="0" algn="l">
              <a:spcBef>
                <a:spcPts val="0"/>
              </a:spcBef>
              <a:spcAft>
                <a:spcPts val="0"/>
              </a:spcAft>
              <a:buNone/>
            </a:pPr>
            <a:r>
              <a:rPr lang="ko"/>
              <a:t>• 원래 댓글·좋아요·시청자 정보는 그대로 보존되지 않음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공유된 재방송은 원래 Live와 동일하지 않으며 공유 전 편집·트리밍 제한이 있다. 다운로드에는 영상만 남을 수 있으므로 개인정보·음원·동의 여부를 사전에 점검한다.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/home/kangkun/instagram_feature_factcheck_2026-09-16.md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95 ‘Live 후 1 — 재방송과 다운로드 범위를 안다’. 16:9 한국어 교육 슬라이드. 한 가지 주장: 프로필·Feed에 재방송 공유 가능 화면 문구: • 프로필·Feed에 재방송 공유 가능</a:t>
            </a:r>
            <a:endParaRPr/>
          </a:p>
          <a:p>
            <a:pPr indent="0" lvl="0" marL="0" rtl="0" algn="l">
              <a:spcBef>
                <a:spcPts val="0"/>
              </a:spcBef>
              <a:spcAft>
                <a:spcPts val="0"/>
              </a:spcAft>
              <a:buNone/>
            </a:pPr>
            <a:r>
              <a:rPr lang="ko"/>
              <a:t>• Live Archive에서 공유 가능</a:t>
            </a:r>
            <a:endParaRPr/>
          </a:p>
          <a:p>
            <a:pPr indent="0" lvl="0" marL="0" rtl="0" algn="l">
              <a:spcBef>
                <a:spcPts val="0"/>
              </a:spcBef>
              <a:spcAft>
                <a:spcPts val="0"/>
              </a:spcAft>
              <a:buNone/>
            </a:pPr>
            <a:r>
              <a:rPr lang="ko"/>
              <a:t>• 기기에 영상 다운로드 가능</a:t>
            </a:r>
            <a:endParaRPr/>
          </a:p>
          <a:p>
            <a:pPr indent="0" lvl="0" marL="0" rtl="0" algn="l">
              <a:spcBef>
                <a:spcPts val="0"/>
              </a:spcBef>
              <a:spcAft>
                <a:spcPts val="0"/>
              </a:spcAft>
              <a:buNone/>
            </a:pPr>
            <a:r>
              <a:rPr lang="ko"/>
              <a:t>• 원래 댓글·좋아요·시청자 정보는 그대로 보존되지 않음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ig9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2" name="Google Shape;1602;ig9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96 — Live 후 2 — 한 방송을 다섯 콘텐츠로 나눈다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재사용 전략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30초 시연 → Reels</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30초 시연 → Reels</a:t>
            </a:r>
            <a:endParaRPr/>
          </a:p>
          <a:p>
            <a:pPr indent="0" lvl="0" marL="0" rtl="0" algn="l">
              <a:spcBef>
                <a:spcPts val="0"/>
              </a:spcBef>
              <a:spcAft>
                <a:spcPts val="0"/>
              </a:spcAft>
              <a:buNone/>
            </a:pPr>
            <a:r>
              <a:rPr lang="ko"/>
              <a:t>• 유용한 팁 → Stories·Highlights</a:t>
            </a:r>
            <a:endParaRPr/>
          </a:p>
          <a:p>
            <a:pPr indent="0" lvl="0" marL="0" rtl="0" algn="l">
              <a:spcBef>
                <a:spcPts val="0"/>
              </a:spcBef>
              <a:spcAft>
                <a:spcPts val="0"/>
              </a:spcAft>
              <a:buNone/>
            </a:pPr>
            <a:r>
              <a:rPr lang="ko"/>
              <a:t>• 기억할 문장 → Feed</a:t>
            </a:r>
            <a:endParaRPr/>
          </a:p>
          <a:p>
            <a:pPr indent="0" lvl="0" marL="0" rtl="0" algn="l">
              <a:spcBef>
                <a:spcPts val="0"/>
              </a:spcBef>
              <a:spcAft>
                <a:spcPts val="0"/>
              </a:spcAft>
              <a:buNone/>
            </a:pPr>
            <a:r>
              <a:rPr lang="ko"/>
              <a:t>• 질문 목록 → FAQ · 반응 → 다음 Live 예고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Live를 그대로 두지 않고 핵심 장면과 질문을 재구성한다. 자동 게시하지 않고 초안→사람 검수→게시 순서를 지킨다.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재사용 형식 2개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96 ‘Live 후 2 — 한 방송을 다섯 콘텐츠로 나눈다’. 16:9 한국어 교육 슬라이드. 한 가지 주장: 30초 시연 → Reels 화면 문구: • 30초 시연 → Reels</a:t>
            </a:r>
            <a:endParaRPr/>
          </a:p>
          <a:p>
            <a:pPr indent="0" lvl="0" marL="0" rtl="0" algn="l">
              <a:spcBef>
                <a:spcPts val="0"/>
              </a:spcBef>
              <a:spcAft>
                <a:spcPts val="0"/>
              </a:spcAft>
              <a:buNone/>
            </a:pPr>
            <a:r>
              <a:rPr lang="ko"/>
              <a:t>• 유용한 팁 → Stories·Highlights</a:t>
            </a:r>
            <a:endParaRPr/>
          </a:p>
          <a:p>
            <a:pPr indent="0" lvl="0" marL="0" rtl="0" algn="l">
              <a:spcBef>
                <a:spcPts val="0"/>
              </a:spcBef>
              <a:spcAft>
                <a:spcPts val="0"/>
              </a:spcAft>
              <a:buNone/>
            </a:pPr>
            <a:r>
              <a:rPr lang="ko"/>
              <a:t>• 기억할 문장 → Feed</a:t>
            </a:r>
            <a:endParaRPr/>
          </a:p>
          <a:p>
            <a:pPr indent="0" lvl="0" marL="0" rtl="0" algn="l">
              <a:spcBef>
                <a:spcPts val="0"/>
              </a:spcBef>
              <a:spcAft>
                <a:spcPts val="0"/>
              </a:spcAft>
              <a:buNone/>
            </a:pPr>
            <a:r>
              <a:rPr lang="ko"/>
              <a:t>• 질문 목록 → FAQ · 반응 → 다음 Live 예고 시각 구성: 핵심 문장과 흐름을 카드·화살표·체크 아이콘으로 시각화한다. 워크북 연결: 재사용 형식 2개. 사실·사례·수치는 출처와 확인 범위를 유지하고 가짜 UI·가짜 성과 이미지를 만들지 않는다.</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ig9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ig9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97 — Live 후 3 — 동시 접속자 한 숫자로 평가하지 않는다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Live 심화 · 성과 검수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조회 · 도달 · 반응 · 댓글 · 질문 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조회 · 도달 · 반응 · 댓글 · 질문 수</a:t>
            </a:r>
            <a:endParaRPr/>
          </a:p>
          <a:p>
            <a:pPr indent="0" lvl="0" marL="0" rtl="0" algn="l">
              <a:spcBef>
                <a:spcPts val="0"/>
              </a:spcBef>
              <a:spcAft>
                <a:spcPts val="0"/>
              </a:spcAft>
              <a:buNone/>
            </a:pPr>
            <a:r>
              <a:rPr lang="ko"/>
              <a:t>• 프로필 방문 · 링크 행동 · DM</a:t>
            </a:r>
            <a:endParaRPr/>
          </a:p>
          <a:p>
            <a:pPr indent="0" lvl="0" marL="0" rtl="0" algn="l">
              <a:spcBef>
                <a:spcPts val="0"/>
              </a:spcBef>
              <a:spcAft>
                <a:spcPts val="0"/>
              </a:spcAft>
              <a:buNone/>
            </a:pPr>
            <a:r>
              <a:rPr lang="ko"/>
              <a:t>• 이후 저장 · 공유 · 신청</a:t>
            </a:r>
            <a:endParaRPr/>
          </a:p>
          <a:p>
            <a:pPr indent="0" lvl="0" marL="0" rtl="0" algn="l">
              <a:spcBef>
                <a:spcPts val="0"/>
              </a:spcBef>
              <a:spcAft>
                <a:spcPts val="0"/>
              </a:spcAft>
              <a:buNone/>
            </a:pPr>
            <a:r>
              <a:rPr lang="ko"/>
              <a:t>• 전문성과 신뢰를 보여줬는지 함께 판단</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Live 인사이트에서 계정에 실제 보이는 지표만 사용한다. 신청·매출은 별도 경로에서 확인하며 Live의 단독 성과로 확대하지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https://help.instagram.com/148629740583709</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97 ‘Live 후 3 — 동시 접속자 한 숫자로 평가하지 않는다’. 16:9 한국어 교육 슬라이드. 한 가지 주장: 조회 · 도달 · 반응 · 댓글 · 질문 수 화면 문구: • 조회 · 도달 · 반응 · 댓글 · 질문 수</a:t>
            </a:r>
            <a:endParaRPr/>
          </a:p>
          <a:p>
            <a:pPr indent="0" lvl="0" marL="0" rtl="0" algn="l">
              <a:spcBef>
                <a:spcPts val="0"/>
              </a:spcBef>
              <a:spcAft>
                <a:spcPts val="0"/>
              </a:spcAft>
              <a:buNone/>
            </a:pPr>
            <a:r>
              <a:rPr lang="ko"/>
              <a:t>• 프로필 방문 · 링크 행동 · DM</a:t>
            </a:r>
            <a:endParaRPr/>
          </a:p>
          <a:p>
            <a:pPr indent="0" lvl="0" marL="0" rtl="0" algn="l">
              <a:spcBef>
                <a:spcPts val="0"/>
              </a:spcBef>
              <a:spcAft>
                <a:spcPts val="0"/>
              </a:spcAft>
              <a:buNone/>
            </a:pPr>
            <a:r>
              <a:rPr lang="ko"/>
              <a:t>• 이후 저장 · 공유 · 신청</a:t>
            </a:r>
            <a:endParaRPr/>
          </a:p>
          <a:p>
            <a:pPr indent="0" lvl="0" marL="0" rtl="0" algn="l">
              <a:spcBef>
                <a:spcPts val="0"/>
              </a:spcBef>
              <a:spcAft>
                <a:spcPts val="0"/>
              </a:spcAft>
              <a:buNone/>
            </a:pPr>
            <a:r>
              <a:rPr lang="ko"/>
              <a:t>• 전문성과 신뢰를 보여줬는지 함께 판단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8" name="Shape 1638"/>
        <p:cNvGrpSpPr/>
        <p:nvPr/>
      </p:nvGrpSpPr>
      <p:grpSpPr>
        <a:xfrm>
          <a:off x="0" y="0"/>
          <a:ext cx="0" cy="0"/>
          <a:chOff x="0" y="0"/>
          <a:chExt cx="0" cy="0"/>
        </a:xfrm>
      </p:grpSpPr>
      <p:sp>
        <p:nvSpPr>
          <p:cNvPr id="1639" name="Google Shape;1639;ig9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0" name="Google Shape;1640;ig9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98 — 실습 — 10분 Live 운영 카드</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Live 심화 · 개인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목표 1개 · 고객 질문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목표 1개 · 고객 질문 1개</a:t>
            </a:r>
            <a:endParaRPr/>
          </a:p>
          <a:p>
            <a:pPr indent="0" lvl="0" marL="0" rtl="0" algn="l">
              <a:spcBef>
                <a:spcPts val="0"/>
              </a:spcBef>
              <a:spcAft>
                <a:spcPts val="0"/>
              </a:spcAft>
              <a:buNone/>
            </a:pPr>
            <a:r>
              <a:rPr lang="ko"/>
              <a:t>• 예고 문장 · 시작 멘트 · 고정 댓글</a:t>
            </a:r>
            <a:endParaRPr/>
          </a:p>
          <a:p>
            <a:pPr indent="0" lvl="0" marL="0" rtl="0" algn="l">
              <a:spcBef>
                <a:spcPts val="0"/>
              </a:spcBef>
              <a:spcAft>
                <a:spcPts val="0"/>
              </a:spcAft>
              <a:buNone/>
            </a:pPr>
            <a:r>
              <a:rPr lang="ko"/>
              <a:t>• 시연 또는 답변 1개 · CTA 1개</a:t>
            </a:r>
            <a:endParaRPr/>
          </a:p>
          <a:p>
            <a:pPr indent="0" lvl="0" marL="0" rtl="0" algn="l">
              <a:spcBef>
                <a:spcPts val="0"/>
              </a:spcBef>
              <a:spcAft>
                <a:spcPts val="0"/>
              </a:spcAft>
              <a:buNone/>
            </a:pPr>
            <a:r>
              <a:rPr lang="ko"/>
              <a:t>• 후속 Reels·Feed·Stories 중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실제 방송 시작 조건이 안 되면 대본과 60초 리허설 영상으로 대체한다. 게시나 방송을 강요하지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Live 운영 카드 1장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98 ‘실습 — 10분 Live 운영 카드’. 16:9 한국어 교육 슬라이드. 한 가지 주장: 목표 1개 · 고객 질문 1개 화면 문구: • 목표 1개 · 고객 질문 1개</a:t>
            </a:r>
            <a:endParaRPr/>
          </a:p>
          <a:p>
            <a:pPr indent="0" lvl="0" marL="0" rtl="0" algn="l">
              <a:spcBef>
                <a:spcPts val="0"/>
              </a:spcBef>
              <a:spcAft>
                <a:spcPts val="0"/>
              </a:spcAft>
              <a:buNone/>
            </a:pPr>
            <a:r>
              <a:rPr lang="ko"/>
              <a:t>• 예고 문장 · 시작 멘트 · 고정 댓글</a:t>
            </a:r>
            <a:endParaRPr/>
          </a:p>
          <a:p>
            <a:pPr indent="0" lvl="0" marL="0" rtl="0" algn="l">
              <a:spcBef>
                <a:spcPts val="0"/>
              </a:spcBef>
              <a:spcAft>
                <a:spcPts val="0"/>
              </a:spcAft>
              <a:buNone/>
            </a:pPr>
            <a:r>
              <a:rPr lang="ko"/>
              <a:t>• 시연 또는 답변 1개 · CTA 1개</a:t>
            </a:r>
            <a:endParaRPr/>
          </a:p>
          <a:p>
            <a:pPr indent="0" lvl="0" marL="0" rtl="0" algn="l">
              <a:spcBef>
                <a:spcPts val="0"/>
              </a:spcBef>
              <a:spcAft>
                <a:spcPts val="0"/>
              </a:spcAft>
              <a:buNone/>
            </a:pPr>
            <a:r>
              <a:rPr lang="ko"/>
              <a:t>• 후속 Reels·Feed·Stories 중 1개 시각 구성: 핵심 문장과 흐름을 카드·화살표·체크 아이콘으로 시각화한다. 워크북 연결: Live 운영 카드 1장. 사실·사례·수치는 출처와 확인 범위를 유지하고 가짜 UI·가짜 성과 이미지를 만들지 않는다.</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ig9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5" name="Google Shape;1655;ig9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99 — 4부 지속성 — 많이 올리기보다 작은 실험을 남긴다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지속성·공식정보 · 구간 전환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지속성은 매일 게시하는 의지가 아니라 질문·제작·관찰·수정의 작은 운영 주기다.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질문 하나</a:t>
            </a:r>
            <a:endParaRPr/>
          </a:p>
          <a:p>
            <a:pPr indent="0" lvl="0" marL="0" rtl="0" algn="l">
              <a:spcBef>
                <a:spcPts val="0"/>
              </a:spcBef>
              <a:spcAft>
                <a:spcPts val="0"/>
              </a:spcAft>
              <a:buNone/>
            </a:pPr>
            <a:r>
              <a:rPr lang="ko"/>
              <a:t>• 형식 하나</a:t>
            </a:r>
            <a:endParaRPr/>
          </a:p>
          <a:p>
            <a:pPr indent="0" lvl="0" marL="0" rtl="0" algn="l">
              <a:spcBef>
                <a:spcPts val="0"/>
              </a:spcBef>
              <a:spcAft>
                <a:spcPts val="0"/>
              </a:spcAft>
              <a:buNone/>
            </a:pPr>
            <a:r>
              <a:rPr lang="ko"/>
              <a:t>• 행동 하나</a:t>
            </a:r>
            <a:endParaRPr/>
          </a:p>
          <a:p>
            <a:pPr indent="0" lvl="0" marL="0" rtl="0" algn="l">
              <a:spcBef>
                <a:spcPts val="0"/>
              </a:spcBef>
              <a:spcAft>
                <a:spcPts val="0"/>
              </a:spcAft>
              <a:buNone/>
            </a:pPr>
            <a:r>
              <a:rPr lang="ko"/>
              <a:t>• 지표 하나</a:t>
            </a:r>
            <a:endParaRPr/>
          </a:p>
          <a:p>
            <a:pPr indent="0" lvl="0" marL="0" rtl="0" algn="l">
              <a:spcBef>
                <a:spcPts val="0"/>
              </a:spcBef>
              <a:spcAft>
                <a:spcPts val="0"/>
              </a:spcAft>
              <a:buNone/>
            </a:pPr>
            <a:r>
              <a:rPr lang="ko"/>
              <a:t>• 수정 하나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매일 게시·최적 시간 같은 보편 규칙을 제시하지 않는다. 오늘 만든 한 질문을 반복 활용하는 방식으로 부담을 낮춘다.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다섯 칸의 작은 반복 루프.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‘다음 수업과의 연결’;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99 ‘4부 지속성 — 많이 올리기보다 작은 실험을 남긴다’. 16:9 한국어 교육 슬라이드. 한 가지 주장: 지속성은 매일 게시하는 의지가 아니라 질문·제작·관찰·수정의 작은 운영 주기다. 화면 문구: • 질문 하나</a:t>
            </a:r>
            <a:endParaRPr/>
          </a:p>
          <a:p>
            <a:pPr indent="0" lvl="0" marL="0" rtl="0" algn="l">
              <a:spcBef>
                <a:spcPts val="0"/>
              </a:spcBef>
              <a:spcAft>
                <a:spcPts val="0"/>
              </a:spcAft>
              <a:buNone/>
            </a:pPr>
            <a:r>
              <a:rPr lang="ko"/>
              <a:t>• 형식 하나</a:t>
            </a:r>
            <a:endParaRPr/>
          </a:p>
          <a:p>
            <a:pPr indent="0" lvl="0" marL="0" rtl="0" algn="l">
              <a:spcBef>
                <a:spcPts val="0"/>
              </a:spcBef>
              <a:spcAft>
                <a:spcPts val="0"/>
              </a:spcAft>
              <a:buNone/>
            </a:pPr>
            <a:r>
              <a:rPr lang="ko"/>
              <a:t>• 행동 하나</a:t>
            </a:r>
            <a:endParaRPr/>
          </a:p>
          <a:p>
            <a:pPr indent="0" lvl="0" marL="0" rtl="0" algn="l">
              <a:spcBef>
                <a:spcPts val="0"/>
              </a:spcBef>
              <a:spcAft>
                <a:spcPts val="0"/>
              </a:spcAft>
              <a:buNone/>
            </a:pPr>
            <a:r>
              <a:rPr lang="ko"/>
              <a:t>• 지표 하나</a:t>
            </a:r>
            <a:endParaRPr/>
          </a:p>
          <a:p>
            <a:pPr indent="0" lvl="0" marL="0" rtl="0" algn="l">
              <a:spcBef>
                <a:spcPts val="0"/>
              </a:spcBef>
              <a:spcAft>
                <a:spcPts val="0"/>
              </a:spcAft>
              <a:buNone/>
            </a:pPr>
            <a:r>
              <a:rPr lang="ko"/>
              <a:t>• 수정 하나 시각 구성: 다섯 칸의 작은 반복 루프. 워크북 연결: 없음. 사실·사례·수치는 출처와 확인 범위를 유지하고 가짜 UI·가짜 성과 이미지를 만들지 않는다.</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9" name="Shape 1669"/>
        <p:cNvGrpSpPr/>
        <p:nvPr/>
      </p:nvGrpSpPr>
      <p:grpSpPr>
        <a:xfrm>
          <a:off x="0" y="0"/>
          <a:ext cx="0" cy="0"/>
          <a:chOff x="0" y="0"/>
          <a:chExt cx="0" cy="0"/>
        </a:xfrm>
      </p:grpSpPr>
      <p:sp>
        <p:nvSpPr>
          <p:cNvPr id="1670" name="Google Shape;1670;ig10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1" name="Google Shape;1671;ig10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100 — Insights는 조회수 한 개가 아니라 행동별 흔적</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지속성·공식정보 · 숨은 기능·공식 사실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프로 계정의 Insights에서 도달·참여·콘텐츠별 지표를 보고 목표 행동에 맞는 신호를 골라야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조회·도달: 얼마나 보였나</a:t>
            </a:r>
            <a:endParaRPr/>
          </a:p>
          <a:p>
            <a:pPr indent="0" lvl="0" marL="0" rtl="0" algn="l">
              <a:spcBef>
                <a:spcPts val="0"/>
              </a:spcBef>
              <a:spcAft>
                <a:spcPts val="0"/>
              </a:spcAft>
              <a:buNone/>
            </a:pPr>
            <a:r>
              <a:rPr lang="ko"/>
              <a:t>• 시청 시간·이탈: 어디까지 봤나</a:t>
            </a:r>
            <a:endParaRPr/>
          </a:p>
          <a:p>
            <a:pPr indent="0" lvl="0" marL="0" rtl="0" algn="l">
              <a:spcBef>
                <a:spcPts val="0"/>
              </a:spcBef>
              <a:spcAft>
                <a:spcPts val="0"/>
              </a:spcAft>
              <a:buNone/>
            </a:pPr>
            <a:r>
              <a:rPr lang="ko"/>
              <a:t>• 저장: 다시 볼 가치</a:t>
            </a:r>
            <a:endParaRPr/>
          </a:p>
          <a:p>
            <a:pPr indent="0" lvl="0" marL="0" rtl="0" algn="l">
              <a:spcBef>
                <a:spcPts val="0"/>
              </a:spcBef>
              <a:spcAft>
                <a:spcPts val="0"/>
              </a:spcAft>
              <a:buNone/>
            </a:pPr>
            <a:r>
              <a:rPr lang="ko"/>
              <a:t>• 공유: 다른 사람에게 보낼 가치</a:t>
            </a:r>
            <a:endParaRPr/>
          </a:p>
          <a:p>
            <a:pPr indent="0" lvl="0" marL="0" rtl="0" algn="l">
              <a:spcBef>
                <a:spcPts val="0"/>
              </a:spcBef>
              <a:spcAft>
                <a:spcPts val="0"/>
              </a:spcAft>
              <a:buNone/>
            </a:pPr>
            <a:r>
              <a:rPr lang="ko"/>
              <a:t>• 팔로우·프로필·링크: 다음 단계</a:t>
            </a:r>
            <a:endParaRPr/>
          </a:p>
          <a:p>
            <a:pPr indent="0" lvl="0" marL="0" rtl="0" algn="l">
              <a:spcBef>
                <a:spcPts val="0"/>
              </a:spcBef>
              <a:spcAft>
                <a:spcPts val="0"/>
              </a:spcAft>
              <a:buNone/>
            </a:pPr>
            <a:r>
              <a:rPr lang="ko"/>
              <a:t>• 하나의 점수로 합치지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계정·콘텐츠 유형별로 보이는 지표가 다를 수 있다. Audience 인구통계는 참여 계정 100개 이상 등 표시 조건이 있다. 민감한 분석 화면 캡처를 제출시키지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숨은 기능 지도에 Insights 위치·볼 지표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콘텐츠 목표별 지표를 서로 다른 색의 계기판으로 배치.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https://help.instagram.com/788388387972460 ; https://creators.instagram.com/blog/video-insights</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100 ‘Insights는 조회수 한 개가 아니라 행동별 흔적’. 16:9 한국어 교육 슬라이드. 한 가지 주장: 프로 계정의 Insights에서 도달·참여·콘텐츠별 지표를 보고 목표 행동에 맞는 신호를 골라야 한다. 화면 문구: • 조회·도달: 얼마나 보였나</a:t>
            </a:r>
            <a:endParaRPr/>
          </a:p>
          <a:p>
            <a:pPr indent="0" lvl="0" marL="0" rtl="0" algn="l">
              <a:spcBef>
                <a:spcPts val="0"/>
              </a:spcBef>
              <a:spcAft>
                <a:spcPts val="0"/>
              </a:spcAft>
              <a:buNone/>
            </a:pPr>
            <a:r>
              <a:rPr lang="ko"/>
              <a:t>• 시청 시간·이탈: 어디까지 봤나</a:t>
            </a:r>
            <a:endParaRPr/>
          </a:p>
          <a:p>
            <a:pPr indent="0" lvl="0" marL="0" rtl="0" algn="l">
              <a:spcBef>
                <a:spcPts val="0"/>
              </a:spcBef>
              <a:spcAft>
                <a:spcPts val="0"/>
              </a:spcAft>
              <a:buNone/>
            </a:pPr>
            <a:r>
              <a:rPr lang="ko"/>
              <a:t>• 저장: 다시 볼 가치</a:t>
            </a:r>
            <a:endParaRPr/>
          </a:p>
          <a:p>
            <a:pPr indent="0" lvl="0" marL="0" rtl="0" algn="l">
              <a:spcBef>
                <a:spcPts val="0"/>
              </a:spcBef>
              <a:spcAft>
                <a:spcPts val="0"/>
              </a:spcAft>
              <a:buNone/>
            </a:pPr>
            <a:r>
              <a:rPr lang="ko"/>
              <a:t>• 공유: 다른 사람에게 보낼 가치</a:t>
            </a:r>
            <a:endParaRPr/>
          </a:p>
          <a:p>
            <a:pPr indent="0" lvl="0" marL="0" rtl="0" algn="l">
              <a:spcBef>
                <a:spcPts val="0"/>
              </a:spcBef>
              <a:spcAft>
                <a:spcPts val="0"/>
              </a:spcAft>
              <a:buNone/>
            </a:pPr>
            <a:r>
              <a:rPr lang="ko"/>
              <a:t>• 팔로우·프로필·링크: 다음 단계</a:t>
            </a:r>
            <a:endParaRPr/>
          </a:p>
          <a:p>
            <a:pPr indent="0" lvl="0" marL="0" rtl="0" algn="l">
              <a:spcBef>
                <a:spcPts val="0"/>
              </a:spcBef>
              <a:spcAft>
                <a:spcPts val="0"/>
              </a:spcAft>
              <a:buNone/>
            </a:pPr>
            <a:r>
              <a:rPr lang="ko"/>
              <a:t>• 하나의 점수로 합치지 않기 시각 구성: 콘텐츠 목표별 지표를 서로 다른 색의 계기판으로 배치. 워크북 연결: 숨은 기능 지도에 Insights 위치·볼 지표 1개. 사실·사례·수치는 출처와 확인 범위를 유지하고 가짜 UI·가짜 성과 이미지를 만들지 않는다.</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7" name="Shape 1687"/>
        <p:cNvGrpSpPr/>
        <p:nvPr/>
      </p:nvGrpSpPr>
      <p:grpSpPr>
        <a:xfrm>
          <a:off x="0" y="0"/>
          <a:ext cx="0" cy="0"/>
          <a:chOff x="0" y="0"/>
          <a:chExt cx="0" cy="0"/>
        </a:xfrm>
      </p:grpSpPr>
      <p:sp>
        <p:nvSpPr>
          <p:cNvPr id="1688" name="Google Shape;1688;ig10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9" name="Google Shape;1689;ig10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101 — 목표 행동과 지표를 맞춘다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지속성·공식정보 · 개념·미니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콘텐츠 목적에 따라 먼저 볼 지표를 하나 정하고 다른 지표는 참고로 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설명 자료 → 저장</a:t>
            </a:r>
            <a:endParaRPr/>
          </a:p>
          <a:p>
            <a:pPr indent="0" lvl="0" marL="0" rtl="0" algn="l">
              <a:spcBef>
                <a:spcPts val="0"/>
              </a:spcBef>
              <a:spcAft>
                <a:spcPts val="0"/>
              </a:spcAft>
              <a:buNone/>
            </a:pPr>
            <a:r>
              <a:rPr lang="ko"/>
              <a:t>• 공감·전파 → 공유</a:t>
            </a:r>
            <a:endParaRPr/>
          </a:p>
          <a:p>
            <a:pPr indent="0" lvl="0" marL="0" rtl="0" algn="l">
              <a:spcBef>
                <a:spcPts val="0"/>
              </a:spcBef>
              <a:spcAft>
                <a:spcPts val="0"/>
              </a:spcAft>
              <a:buNone/>
            </a:pPr>
            <a:r>
              <a:rPr lang="ko"/>
              <a:t>• 정체성 확인 → 프로필 방문·팔로우</a:t>
            </a:r>
            <a:endParaRPr/>
          </a:p>
          <a:p>
            <a:pPr indent="0" lvl="0" marL="0" rtl="0" algn="l">
              <a:spcBef>
                <a:spcPts val="0"/>
              </a:spcBef>
              <a:spcAft>
                <a:spcPts val="0"/>
              </a:spcAft>
              <a:buNone/>
            </a:pPr>
            <a:r>
              <a:rPr lang="ko"/>
              <a:t>• 상담·예약 → 답장·DM·링크</a:t>
            </a:r>
            <a:endParaRPr/>
          </a:p>
          <a:p>
            <a:pPr indent="0" lvl="0" marL="0" rtl="0" algn="l">
              <a:spcBef>
                <a:spcPts val="0"/>
              </a:spcBef>
              <a:spcAft>
                <a:spcPts val="0"/>
              </a:spcAft>
              <a:buNone/>
            </a:pPr>
            <a:r>
              <a:rPr lang="ko"/>
              <a:t>• 좋아요만으로 판정하지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지표를 사업 성과의 직접 증거로 과장하지 않는다. 링크 클릭도 예약·매출과 동일하지 않으며 최종 전환은 별도 확인이 필요하다.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오늘 Story의 우선 지표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목적 카드와 지표 카드를 선으로 매칭.</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공식 조사 문서 Insights 해석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101 ‘목표 행동과 지표를 맞춘다’. 16:9 한국어 교육 슬라이드. 한 가지 주장: 콘텐츠 목적에 따라 먼저 볼 지표를 하나 정하고 다른 지표는 참고로 둔다. 화면 문구: • 설명 자료 → 저장</a:t>
            </a:r>
            <a:endParaRPr/>
          </a:p>
          <a:p>
            <a:pPr indent="0" lvl="0" marL="0" rtl="0" algn="l">
              <a:spcBef>
                <a:spcPts val="0"/>
              </a:spcBef>
              <a:spcAft>
                <a:spcPts val="0"/>
              </a:spcAft>
              <a:buNone/>
            </a:pPr>
            <a:r>
              <a:rPr lang="ko"/>
              <a:t>• 공감·전파 → 공유</a:t>
            </a:r>
            <a:endParaRPr/>
          </a:p>
          <a:p>
            <a:pPr indent="0" lvl="0" marL="0" rtl="0" algn="l">
              <a:spcBef>
                <a:spcPts val="0"/>
              </a:spcBef>
              <a:spcAft>
                <a:spcPts val="0"/>
              </a:spcAft>
              <a:buNone/>
            </a:pPr>
            <a:r>
              <a:rPr lang="ko"/>
              <a:t>• 정체성 확인 → 프로필 방문·팔로우</a:t>
            </a:r>
            <a:endParaRPr/>
          </a:p>
          <a:p>
            <a:pPr indent="0" lvl="0" marL="0" rtl="0" algn="l">
              <a:spcBef>
                <a:spcPts val="0"/>
              </a:spcBef>
              <a:spcAft>
                <a:spcPts val="0"/>
              </a:spcAft>
              <a:buNone/>
            </a:pPr>
            <a:r>
              <a:rPr lang="ko"/>
              <a:t>• 상담·예약 → 답장·DM·링크</a:t>
            </a:r>
            <a:endParaRPr/>
          </a:p>
          <a:p>
            <a:pPr indent="0" lvl="0" marL="0" rtl="0" algn="l">
              <a:spcBef>
                <a:spcPts val="0"/>
              </a:spcBef>
              <a:spcAft>
                <a:spcPts val="0"/>
              </a:spcAft>
              <a:buNone/>
            </a:pPr>
            <a:r>
              <a:rPr lang="ko"/>
              <a:t>• 좋아요만으로 판정하지 않기 시각 구성: 목적 카드와 지표 카드를 선으로 매칭. 워크북 연결: 오늘 Story의 우선 지표 1개. 사실·사례·수치는 출처와 확인 범위를 유지하고 가짜 UI·가짜 성과 이미지를 만들지 않는다.</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2" name="Shape 1712"/>
        <p:cNvGrpSpPr/>
        <p:nvPr/>
      </p:nvGrpSpPr>
      <p:grpSpPr>
        <a:xfrm>
          <a:off x="0" y="0"/>
          <a:ext cx="0" cy="0"/>
          <a:chOff x="0" y="0"/>
          <a:chExt cx="0" cy="0"/>
        </a:xfrm>
      </p:grpSpPr>
      <p:sp>
        <p:nvSpPr>
          <p:cNvPr id="1713" name="Google Shape;1713;ig10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4" name="Google Shape;1714;ig10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102 — 같은 질문, 한 가지만 바꿔 비교한다</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지속성·공식정보 · 실험 설계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같은 고객 질문에서 훅·길이·CTA 중 하나만 바꿔야 무엇이 달랐는지 해석하기 쉽다.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A: 질문형 첫 문장</a:t>
            </a:r>
            <a:endParaRPr/>
          </a:p>
          <a:p>
            <a:pPr indent="0" lvl="0" marL="0" rtl="0" algn="l">
              <a:spcBef>
                <a:spcPts val="0"/>
              </a:spcBef>
              <a:spcAft>
                <a:spcPts val="0"/>
              </a:spcAft>
              <a:buNone/>
            </a:pPr>
            <a:r>
              <a:rPr lang="ko"/>
              <a:t>• B: 결론형 첫 문장</a:t>
            </a:r>
            <a:endParaRPr/>
          </a:p>
          <a:p>
            <a:pPr indent="0" lvl="0" marL="0" rtl="0" algn="l">
              <a:spcBef>
                <a:spcPts val="0"/>
              </a:spcBef>
              <a:spcAft>
                <a:spcPts val="0"/>
              </a:spcAft>
              <a:buNone/>
            </a:pPr>
            <a:r>
              <a:rPr lang="ko"/>
              <a:t>• 근거·대상·CTA는 유지</a:t>
            </a:r>
            <a:endParaRPr/>
          </a:p>
          <a:p>
            <a:pPr indent="0" lvl="0" marL="0" rtl="0" algn="l">
              <a:spcBef>
                <a:spcPts val="0"/>
              </a:spcBef>
              <a:spcAft>
                <a:spcPts val="0"/>
              </a:spcAft>
              <a:buNone/>
            </a:pPr>
            <a:r>
              <a:rPr lang="ko"/>
              <a:t>• 24시간 / 7일 뒤 기록</a:t>
            </a:r>
            <a:endParaRPr/>
          </a:p>
          <a:p>
            <a:pPr indent="0" lvl="0" marL="0" rtl="0" algn="l">
              <a:spcBef>
                <a:spcPts val="0"/>
              </a:spcBef>
              <a:spcAft>
                <a:spcPts val="0"/>
              </a:spcAft>
              <a:buNone/>
            </a:pPr>
            <a:r>
              <a:rPr lang="ko"/>
              <a:t>• 한 번의 결과를 법칙으로 만들지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공식 가이드는 watch time·drop-off·save·share 등을 함께 보도록 안내한다. 작은 표본은 결론이 아니라 다음 시도에 쓰는 관찰임을 강조한다.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다음 실험에서 바꿀 요소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A/B 두 카드와 동일 요소 잠금 아이콘.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https://creators.instagram.com/blog/video-insights ; 공식 조사 문서 claim 10</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102 ‘같은 질문, 한 가지만 바꿔 비교한다’. 16:9 한국어 교육 슬라이드. 한 가지 주장: 같은 고객 질문에서 훅·길이·CTA 중 하나만 바꿔야 무엇이 달랐는지 해석하기 쉽다. 화면 문구: • A: 질문형 첫 문장</a:t>
            </a:r>
            <a:endParaRPr/>
          </a:p>
          <a:p>
            <a:pPr indent="0" lvl="0" marL="0" rtl="0" algn="l">
              <a:spcBef>
                <a:spcPts val="0"/>
              </a:spcBef>
              <a:spcAft>
                <a:spcPts val="0"/>
              </a:spcAft>
              <a:buNone/>
            </a:pPr>
            <a:r>
              <a:rPr lang="ko"/>
              <a:t>• B: 결론형 첫 문장</a:t>
            </a:r>
            <a:endParaRPr/>
          </a:p>
          <a:p>
            <a:pPr indent="0" lvl="0" marL="0" rtl="0" algn="l">
              <a:spcBef>
                <a:spcPts val="0"/>
              </a:spcBef>
              <a:spcAft>
                <a:spcPts val="0"/>
              </a:spcAft>
              <a:buNone/>
            </a:pPr>
            <a:r>
              <a:rPr lang="ko"/>
              <a:t>• 근거·대상·CTA는 유지</a:t>
            </a:r>
            <a:endParaRPr/>
          </a:p>
          <a:p>
            <a:pPr indent="0" lvl="0" marL="0" rtl="0" algn="l">
              <a:spcBef>
                <a:spcPts val="0"/>
              </a:spcBef>
              <a:spcAft>
                <a:spcPts val="0"/>
              </a:spcAft>
              <a:buNone/>
            </a:pPr>
            <a:r>
              <a:rPr lang="ko"/>
              <a:t>• 24시간 / 7일 뒤 기록</a:t>
            </a:r>
            <a:endParaRPr/>
          </a:p>
          <a:p>
            <a:pPr indent="0" lvl="0" marL="0" rtl="0" algn="l">
              <a:spcBef>
                <a:spcPts val="0"/>
              </a:spcBef>
              <a:spcAft>
                <a:spcPts val="0"/>
              </a:spcAft>
              <a:buNone/>
            </a:pPr>
            <a:r>
              <a:rPr lang="ko"/>
              <a:t>• 한 번의 결과를 법칙으로 만들지 않기 시각 구성: A/B 두 카드와 동일 요소 잠금 아이콘. 워크북 연결: 다음 실험에서 바꿀 요소 1개. 사실·사례·수치는 출처와 확인 범위를 유지하고 가짜 UI·가짜 성과 이미지를 만들지 않는다.</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9" name="Shape 1729"/>
        <p:cNvGrpSpPr/>
        <p:nvPr/>
      </p:nvGrpSpPr>
      <p:grpSpPr>
        <a:xfrm>
          <a:off x="0" y="0"/>
          <a:ext cx="0" cy="0"/>
          <a:chOff x="0" y="0"/>
          <a:chExt cx="0" cy="0"/>
        </a:xfrm>
      </p:grpSpPr>
      <p:sp>
        <p:nvSpPr>
          <p:cNvPr id="1730" name="Google Shape;1730;ig10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1" name="Google Shape;1731;ig10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103 — 원본성은 내 질문·관점·과정을 더하는 것</a:t>
            </a:r>
            <a:endParaRPr/>
          </a:p>
          <a:p>
            <a:pPr indent="0" lvl="0" marL="0" rtl="0" algn="l">
              <a:spcBef>
                <a:spcPts val="0"/>
              </a:spcBef>
              <a:spcAft>
                <a:spcPts val="0"/>
              </a:spcAft>
              <a:buNone/>
            </a:pPr>
            <a:r>
              <a:rPr lang="ko"/>
              <a:t>시간: 3분</a:t>
            </a:r>
            <a:endParaRPr/>
          </a:p>
          <a:p>
            <a:pPr indent="0" lvl="0" marL="0" rtl="0" algn="l">
              <a:spcBef>
                <a:spcPts val="0"/>
              </a:spcBef>
              <a:spcAft>
                <a:spcPts val="0"/>
              </a:spcAft>
              <a:buNone/>
            </a:pPr>
            <a:r>
              <a:rPr lang="ko"/>
              <a:t>모듈·유형: 지속성·공식정보 · 공식 사실·저작권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테두리·워터마크·자막·출처 표기만 더한 재업로드는 의미 있는 원본 입력이 아니며, 자기 정보·맥락·관점·실질 변형이 필요하다.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내 고객 질문</a:t>
            </a:r>
            <a:endParaRPr/>
          </a:p>
          <a:p>
            <a:pPr indent="0" lvl="0" marL="0" rtl="0" algn="l">
              <a:spcBef>
                <a:spcPts val="0"/>
              </a:spcBef>
              <a:spcAft>
                <a:spcPts val="0"/>
              </a:spcAft>
              <a:buNone/>
            </a:pPr>
            <a:r>
              <a:rPr lang="ko"/>
              <a:t>• 내 과정·설명·판단</a:t>
            </a:r>
            <a:endParaRPr/>
          </a:p>
          <a:p>
            <a:pPr indent="0" lvl="0" marL="0" rtl="0" algn="l">
              <a:spcBef>
                <a:spcPts val="0"/>
              </a:spcBef>
              <a:spcAft>
                <a:spcPts val="0"/>
              </a:spcAft>
              <a:buNone/>
            </a:pPr>
            <a:r>
              <a:rPr lang="ko"/>
              <a:t>• 출처 표기 ≠ 원본성 확보</a:t>
            </a:r>
            <a:endParaRPr/>
          </a:p>
          <a:p>
            <a:pPr indent="0" lvl="0" marL="0" rtl="0" algn="l">
              <a:spcBef>
                <a:spcPts val="0"/>
              </a:spcBef>
              <a:spcAft>
                <a:spcPts val="0"/>
              </a:spcAft>
              <a:buNone/>
            </a:pPr>
            <a:r>
              <a:rPr lang="ko"/>
              <a:t>• 단순 재업로드 대신 Repost·Story 공유</a:t>
            </a:r>
            <a:endParaRPr/>
          </a:p>
          <a:p>
            <a:pPr indent="0" lvl="0" marL="0" rtl="0" algn="l">
              <a:spcBef>
                <a:spcPts val="0"/>
              </a:spcBef>
              <a:spcAft>
                <a:spcPts val="0"/>
              </a:spcAft>
              <a:buNone/>
            </a:pPr>
            <a:r>
              <a:rPr lang="ko"/>
              <a:t>• 권리·동의·광고 표시 확인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2026-04-30 원본성 보호가 사진·Carousel까지 확대됐다는 공식 설명을 사용한다. 저작권 예의와 추천상 원본성은 다른 문제다.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내 콘텐츠의 원본 요소 2개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복붙 콘텐츠와 자기 질문·과정이 들어간 콘텐츠를 비교.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https://creators.instagram.com/blog/rewarding-original-creators-on-instagram ; https://help.instagram.com/1800814370401535</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103 ‘원본성은 내 질문·관점·과정을 더하는 것’. 16:9 한국어 교육 슬라이드. 한 가지 주장: 테두리·워터마크·자막·출처 표기만 더한 재업로드는 의미 있는 원본 입력이 아니며, 자기 정보·맥락·관점·실질 변형이 필요하다. 화면 문구: • 내 고객 질문</a:t>
            </a:r>
            <a:endParaRPr/>
          </a:p>
          <a:p>
            <a:pPr indent="0" lvl="0" marL="0" rtl="0" algn="l">
              <a:spcBef>
                <a:spcPts val="0"/>
              </a:spcBef>
              <a:spcAft>
                <a:spcPts val="0"/>
              </a:spcAft>
              <a:buNone/>
            </a:pPr>
            <a:r>
              <a:rPr lang="ko"/>
              <a:t>• 내 과정·설명·판단</a:t>
            </a:r>
            <a:endParaRPr/>
          </a:p>
          <a:p>
            <a:pPr indent="0" lvl="0" marL="0" rtl="0" algn="l">
              <a:spcBef>
                <a:spcPts val="0"/>
              </a:spcBef>
              <a:spcAft>
                <a:spcPts val="0"/>
              </a:spcAft>
              <a:buNone/>
            </a:pPr>
            <a:r>
              <a:rPr lang="ko"/>
              <a:t>• 출처 표기 ≠ 원본성 확보</a:t>
            </a:r>
            <a:endParaRPr/>
          </a:p>
          <a:p>
            <a:pPr indent="0" lvl="0" marL="0" rtl="0" algn="l">
              <a:spcBef>
                <a:spcPts val="0"/>
              </a:spcBef>
              <a:spcAft>
                <a:spcPts val="0"/>
              </a:spcAft>
              <a:buNone/>
            </a:pPr>
            <a:r>
              <a:rPr lang="ko"/>
              <a:t>• 단순 재업로드 대신 Repost·Story 공유</a:t>
            </a:r>
            <a:endParaRPr/>
          </a:p>
          <a:p>
            <a:pPr indent="0" lvl="0" marL="0" rtl="0" algn="l">
              <a:spcBef>
                <a:spcPts val="0"/>
              </a:spcBef>
              <a:spcAft>
                <a:spcPts val="0"/>
              </a:spcAft>
              <a:buNone/>
            </a:pPr>
            <a:r>
              <a:rPr lang="ko"/>
              <a:t>• 권리·동의·광고 표시 확인 시각 구성: 복붙 콘텐츠와 자기 질문·과정이 들어간 콘텐츠를 비교. 워크북 연결: 내 콘텐츠의 원본 요소 2개. 사실·사례·수치는 출처와 확인 범위를 유지하고 가짜 UI·가짜 성과 이미지를 만들지 않는다.</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6" name="Shape 1746"/>
        <p:cNvGrpSpPr/>
        <p:nvPr/>
      </p:nvGrpSpPr>
      <p:grpSpPr>
        <a:xfrm>
          <a:off x="0" y="0"/>
          <a:ext cx="0" cy="0"/>
          <a:chOff x="0" y="0"/>
          <a:chExt cx="0" cy="0"/>
        </a:xfrm>
      </p:grpSpPr>
      <p:sp>
        <p:nvSpPr>
          <p:cNvPr id="1747" name="Google Shape;1747;ig10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8" name="Google Shape;1748;ig10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104 — Instagram 마케터에게 속지 않는 공식 확인 경로</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지속성·공식정보 · 공식 정보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@instagram 공식 계정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@instagram 공식 계정</a:t>
            </a:r>
            <a:endParaRPr/>
          </a:p>
          <a:p>
            <a:pPr indent="0" lvl="0" marL="0" rtl="0" algn="l">
              <a:spcBef>
                <a:spcPts val="0"/>
              </a:spcBef>
              <a:spcAft>
                <a:spcPts val="0"/>
              </a:spcAft>
              <a:buNone/>
            </a:pPr>
            <a:r>
              <a:rPr lang="ko"/>
              <a:t>• about.instagram.com · Instagram 도움말</a:t>
            </a:r>
            <a:endParaRPr/>
          </a:p>
          <a:p>
            <a:pPr indent="0" lvl="0" marL="0" rtl="0" algn="l">
              <a:spcBef>
                <a:spcPts val="0"/>
              </a:spcBef>
              <a:spcAft>
                <a:spcPts val="0"/>
              </a:spcAft>
              <a:buNone/>
            </a:pPr>
            <a:r>
              <a:rPr lang="ko"/>
              <a:t>• business.instagram.com · Meta 교육·사례</a:t>
            </a:r>
            <a:endParaRPr/>
          </a:p>
          <a:p>
            <a:pPr indent="0" lvl="0" marL="0" rtl="0" algn="l">
              <a:spcBef>
                <a:spcPts val="0"/>
              </a:spcBef>
              <a:spcAft>
                <a:spcPts val="0"/>
              </a:spcAft>
              <a:buNone/>
            </a:pPr>
            <a:r>
              <a:rPr lang="ko"/>
              <a:t>• Creators·Creator Marketplace 공식 안내</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공식 계정 https://www.instagram.com/instagram/ , 공식 홈페이지 https://about.instagram.com/ , 앱 설정의 도움말, https://business.instagram.com/ , https://www.facebook.com/business/learn/courses/instagram , https://creators.instagram.com/earn-money/branded-content?locale=ko_KR 를 함께 보여준다. 링크가 이동·종료될 수 있어 날짜와 문맥을 확인한다.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/home/kangkun/.hermes/cache/documents/doc_509f4a325b97_인스타그램.md</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104 ‘Instagram 마케터에게 속지 않는 공식 확인 경로’. 16:9 한국어 교육 슬라이드. 한 가지 주장: @instagram 공식 계정 화면 문구: • @instagram 공식 계정</a:t>
            </a:r>
            <a:endParaRPr/>
          </a:p>
          <a:p>
            <a:pPr indent="0" lvl="0" marL="0" rtl="0" algn="l">
              <a:spcBef>
                <a:spcPts val="0"/>
              </a:spcBef>
              <a:spcAft>
                <a:spcPts val="0"/>
              </a:spcAft>
              <a:buNone/>
            </a:pPr>
            <a:r>
              <a:rPr lang="ko"/>
              <a:t>• about.instagram.com · Instagram 도움말</a:t>
            </a:r>
            <a:endParaRPr/>
          </a:p>
          <a:p>
            <a:pPr indent="0" lvl="0" marL="0" rtl="0" algn="l">
              <a:spcBef>
                <a:spcPts val="0"/>
              </a:spcBef>
              <a:spcAft>
                <a:spcPts val="0"/>
              </a:spcAft>
              <a:buNone/>
            </a:pPr>
            <a:r>
              <a:rPr lang="ko"/>
              <a:t>• business.instagram.com · Meta 교육·사례</a:t>
            </a:r>
            <a:endParaRPr/>
          </a:p>
          <a:p>
            <a:pPr indent="0" lvl="0" marL="0" rtl="0" algn="l">
              <a:spcBef>
                <a:spcPts val="0"/>
              </a:spcBef>
              <a:spcAft>
                <a:spcPts val="0"/>
              </a:spcAft>
              <a:buNone/>
            </a:pPr>
            <a:r>
              <a:rPr lang="ko"/>
              <a:t>• Creators·Creator Marketplace 공식 안내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1" name="Shape 1761"/>
        <p:cNvGrpSpPr/>
        <p:nvPr/>
      </p:nvGrpSpPr>
      <p:grpSpPr>
        <a:xfrm>
          <a:off x="0" y="0"/>
          <a:ext cx="0" cy="0"/>
          <a:chOff x="0" y="0"/>
          <a:chExt cx="0" cy="0"/>
        </a:xfrm>
      </p:grpSpPr>
      <p:sp>
        <p:nvSpPr>
          <p:cNvPr id="1762" name="Google Shape;1762;ig105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3" name="Google Shape;1763;ig105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105 — 주의 1 — 가짜 성장 행동은 관계를 망친다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지속성·공식정보 · 추천 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좋아요 구매 등 기만적 성장 행위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좋아요 구매 등 기만적 성장 행위</a:t>
            </a:r>
            <a:endParaRPr/>
          </a:p>
          <a:p>
            <a:pPr indent="0" lvl="0" marL="0" rtl="0" algn="l">
              <a:spcBef>
                <a:spcPts val="0"/>
              </a:spcBef>
              <a:spcAft>
                <a:spcPts val="0"/>
              </a:spcAft>
              <a:buNone/>
            </a:pPr>
            <a:r>
              <a:rPr lang="ko"/>
              <a:t>• 자동 댓글·DM · 무차별 팔로우</a:t>
            </a:r>
            <a:endParaRPr/>
          </a:p>
          <a:p>
            <a:pPr indent="0" lvl="0" marL="0" rtl="0" algn="l">
              <a:spcBef>
                <a:spcPts val="0"/>
              </a:spcBef>
              <a:spcAft>
                <a:spcPts val="0"/>
              </a:spcAft>
              <a:buNone/>
            </a:pPr>
            <a:r>
              <a:rPr lang="ko"/>
              <a:t>• 반복 재생·반응 품앗이를 공식 성장법으로 말하지 않기</a:t>
            </a:r>
            <a:endParaRPr/>
          </a:p>
          <a:p>
            <a:pPr indent="0" lvl="0" marL="0" rtl="0" algn="l">
              <a:spcBef>
                <a:spcPts val="0"/>
              </a:spcBef>
              <a:spcAft>
                <a:spcPts val="0"/>
              </a:spcAft>
              <a:buNone/>
            </a:pPr>
            <a:r>
              <a:rPr lang="ko"/>
              <a:t>• 숫자보다 실제 질문·저장·대화</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Instagram 추천 안내는 좋아요 구매처럼 팔로잉을 늘리기 위한 오해 소지가 있는 관행을 반복한 계정을 추천하지 않을 수 있다고 설명한다.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https://help.instagram.com/313829416281232</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105 ‘주의 1 — 가짜 성장 행동은 관계를 망친다’. 16:9 한국어 교육 슬라이드. 한 가지 주장: 좋아요 구매 등 기만적 성장 행위 화면 문구: • 좋아요 구매 등 기만적 성장 행위</a:t>
            </a:r>
            <a:endParaRPr/>
          </a:p>
          <a:p>
            <a:pPr indent="0" lvl="0" marL="0" rtl="0" algn="l">
              <a:spcBef>
                <a:spcPts val="0"/>
              </a:spcBef>
              <a:spcAft>
                <a:spcPts val="0"/>
              </a:spcAft>
              <a:buNone/>
            </a:pPr>
            <a:r>
              <a:rPr lang="ko"/>
              <a:t>• 자동 댓글·DM · 무차별 팔로우</a:t>
            </a:r>
            <a:endParaRPr/>
          </a:p>
          <a:p>
            <a:pPr indent="0" lvl="0" marL="0" rtl="0" algn="l">
              <a:spcBef>
                <a:spcPts val="0"/>
              </a:spcBef>
              <a:spcAft>
                <a:spcPts val="0"/>
              </a:spcAft>
              <a:buNone/>
            </a:pPr>
            <a:r>
              <a:rPr lang="ko"/>
              <a:t>• 반복 재생·반응 품앗이를 공식 성장법으로 말하지 않기</a:t>
            </a:r>
            <a:endParaRPr/>
          </a:p>
          <a:p>
            <a:pPr indent="0" lvl="0" marL="0" rtl="0" algn="l">
              <a:spcBef>
                <a:spcPts val="0"/>
              </a:spcBef>
              <a:spcAft>
                <a:spcPts val="0"/>
              </a:spcAft>
              <a:buNone/>
            </a:pPr>
            <a:r>
              <a:rPr lang="ko"/>
              <a:t>• 숫자보다 실제 질문·저장·대화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ig106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9" name="Google Shape;1779;ig106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106 — 주의 2 — 프로필과 반복 콘텐츠도 추천 상태에 영향을 준다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지속성·공식정보 · 추천 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계정 이름·사용자 이름·프로필 사진·소개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계정 이름·사용자 이름·프로필 사진·소개</a:t>
            </a:r>
            <a:endParaRPr/>
          </a:p>
          <a:p>
            <a:pPr indent="0" lvl="0" marL="0" rtl="0" algn="l">
              <a:spcBef>
                <a:spcPts val="0"/>
              </a:spcBef>
              <a:spcAft>
                <a:spcPts val="0"/>
              </a:spcAft>
              <a:buNone/>
            </a:pPr>
            <a:r>
              <a:rPr lang="ko"/>
              <a:t>• 최근 또는 반복 공유한 비추천 대상 콘텐츠</a:t>
            </a:r>
            <a:endParaRPr/>
          </a:p>
          <a:p>
            <a:pPr indent="0" lvl="0" marL="0" rtl="0" algn="l">
              <a:spcBef>
                <a:spcPts val="0"/>
              </a:spcBef>
              <a:spcAft>
                <a:spcPts val="0"/>
              </a:spcAft>
              <a:buNone/>
            </a:pPr>
            <a:r>
              <a:rPr lang="ko"/>
              <a:t>• Account Status에서 문제 항목 확인</a:t>
            </a:r>
            <a:endParaRPr/>
          </a:p>
          <a:p>
            <a:pPr indent="0" lvl="0" marL="0" rtl="0" algn="l">
              <a:spcBef>
                <a:spcPts val="0"/>
              </a:spcBef>
              <a:spcAft>
                <a:spcPts val="0"/>
              </a:spcAft>
              <a:buNone/>
            </a:pPr>
            <a:r>
              <a:rPr lang="ko"/>
              <a:t>• 자격 없음과 영구 섀도밴을 같은 말로 쓰지 않기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원고 문장은 “프로필 요소를 사용하면 권장하지 않는다”가 아니라, 비추천 대상으로 분류되는 내용을 프로필 요소에 반복적으로 포함한 계정을 추천하지 않을 수 있다는 뜻으로 고쳐 설명한다.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https://help.instagram.com/313829416281232</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106 ‘주의 2 — 프로필과 반복 콘텐츠도 추천 상태에 영향을 준다’. 16:9 한국어 교육 슬라이드. 한 가지 주장: 계정 이름·사용자 이름·프로필 사진·소개 화면 문구: • 계정 이름·사용자 이름·프로필 사진·소개</a:t>
            </a:r>
            <a:endParaRPr/>
          </a:p>
          <a:p>
            <a:pPr indent="0" lvl="0" marL="0" rtl="0" algn="l">
              <a:spcBef>
                <a:spcPts val="0"/>
              </a:spcBef>
              <a:spcAft>
                <a:spcPts val="0"/>
              </a:spcAft>
              <a:buNone/>
            </a:pPr>
            <a:r>
              <a:rPr lang="ko"/>
              <a:t>• 최근 또는 반복 공유한 비추천 대상 콘텐츠</a:t>
            </a:r>
            <a:endParaRPr/>
          </a:p>
          <a:p>
            <a:pPr indent="0" lvl="0" marL="0" rtl="0" algn="l">
              <a:spcBef>
                <a:spcPts val="0"/>
              </a:spcBef>
              <a:spcAft>
                <a:spcPts val="0"/>
              </a:spcAft>
              <a:buNone/>
            </a:pPr>
            <a:r>
              <a:rPr lang="ko"/>
              <a:t>• Account Status에서 문제 항목 확인</a:t>
            </a:r>
            <a:endParaRPr/>
          </a:p>
          <a:p>
            <a:pPr indent="0" lvl="0" marL="0" rtl="0" algn="l">
              <a:spcBef>
                <a:spcPts val="0"/>
              </a:spcBef>
              <a:spcAft>
                <a:spcPts val="0"/>
              </a:spcAft>
              <a:buNone/>
            </a:pPr>
            <a:r>
              <a:rPr lang="ko"/>
              <a:t>• 자격 없음과 영구 섀도밴을 같은 말로 쓰지 않기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3" name="Shape 1793"/>
        <p:cNvGrpSpPr/>
        <p:nvPr/>
      </p:nvGrpSpPr>
      <p:grpSpPr>
        <a:xfrm>
          <a:off x="0" y="0"/>
          <a:ext cx="0" cy="0"/>
          <a:chOff x="0" y="0"/>
          <a:chExt cx="0" cy="0"/>
        </a:xfrm>
      </p:grpSpPr>
      <p:sp>
        <p:nvSpPr>
          <p:cNvPr id="1794" name="Google Shape;1794;ig107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5" name="Google Shape;1795;ig107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107 — 주의 3 — 허위·변조 정보와 AI 콘텐츠를 구분해 표시</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지속성·공식정보 · 정정·주의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독립 팩트체커가 허위·변조로 판단한 정보 반복 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독립 팩트체커가 허위·변조로 판단한 정보 반복 주의</a:t>
            </a:r>
            <a:endParaRPr/>
          </a:p>
          <a:p>
            <a:pPr indent="0" lvl="0" marL="0" rtl="0" algn="l">
              <a:spcBef>
                <a:spcPts val="0"/>
              </a:spcBef>
              <a:spcAft>
                <a:spcPts val="0"/>
              </a:spcAft>
              <a:buNone/>
            </a:pPr>
            <a:r>
              <a:rPr lang="ko"/>
              <a:t>• AI 생성·변형 콘텐츠는 AI Info 표시 체계 확인</a:t>
            </a:r>
            <a:endParaRPr/>
          </a:p>
          <a:p>
            <a:pPr indent="0" lvl="0" marL="0" rtl="0" algn="l">
              <a:spcBef>
                <a:spcPts val="0"/>
              </a:spcBef>
              <a:spcAft>
                <a:spcPts val="0"/>
              </a:spcAft>
              <a:buNone/>
            </a:pPr>
            <a:r>
              <a:rPr lang="ko"/>
              <a:t>• 실사처럼 보이는 AI 인물을 실제 고객처럼 제시하지 않기</a:t>
            </a:r>
            <a:endParaRPr/>
          </a:p>
          <a:p>
            <a:pPr indent="0" lvl="0" marL="0" rtl="0" algn="l">
              <a:spcBef>
                <a:spcPts val="0"/>
              </a:spcBef>
              <a:spcAft>
                <a:spcPts val="0"/>
              </a:spcAft>
              <a:buNone/>
            </a:pPr>
            <a:r>
              <a:rPr lang="ko"/>
              <a:t>• 출처·제작 방식·사람 검수 기록</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제3자 팩트체킹이 운영되는 국가와 정책 범위를 확인한다. Meta는 AI 생성·변형 콘텐츠에 AI Info 라벨을 적용한다. “프로필에 AI 생성 라벨을 넣지 않으면 모두 제재”라고 일반화하지 않고, 실제 사람이 아닌 인물을 후기·고객·현장으로 오인시키지 않도록 공개한다.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https://transparency.meta.com/governance/tracking-impact/labeling-ai-content; https://help.instagram.com/313829416281232</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107 ‘주의 3 — 허위·변조 정보와 AI 콘텐츠를 구분해 표시’. 16:9 한국어 교육 슬라이드. 한 가지 주장: 독립 팩트체커가 허위·변조로 판단한 정보 반복 주의 화면 문구: • 독립 팩트체커가 허위·변조로 판단한 정보 반복 주의</a:t>
            </a:r>
            <a:endParaRPr/>
          </a:p>
          <a:p>
            <a:pPr indent="0" lvl="0" marL="0" rtl="0" algn="l">
              <a:spcBef>
                <a:spcPts val="0"/>
              </a:spcBef>
              <a:spcAft>
                <a:spcPts val="0"/>
              </a:spcAft>
              <a:buNone/>
            </a:pPr>
            <a:r>
              <a:rPr lang="ko"/>
              <a:t>• AI 생성·변형 콘텐츠는 AI Info 표시 체계 확인</a:t>
            </a:r>
            <a:endParaRPr/>
          </a:p>
          <a:p>
            <a:pPr indent="0" lvl="0" marL="0" rtl="0" algn="l">
              <a:spcBef>
                <a:spcPts val="0"/>
              </a:spcBef>
              <a:spcAft>
                <a:spcPts val="0"/>
              </a:spcAft>
              <a:buNone/>
            </a:pPr>
            <a:r>
              <a:rPr lang="ko"/>
              <a:t>• 실사처럼 보이는 AI 인물을 실제 고객처럼 제시하지 않기</a:t>
            </a:r>
            <a:endParaRPr/>
          </a:p>
          <a:p>
            <a:pPr indent="0" lvl="0" marL="0" rtl="0" algn="l">
              <a:spcBef>
                <a:spcPts val="0"/>
              </a:spcBef>
              <a:spcAft>
                <a:spcPts val="0"/>
              </a:spcAft>
              <a:buNone/>
            </a:pPr>
            <a:r>
              <a:rPr lang="ko"/>
              <a:t>• 출처·제작 방식·사람 검수 기록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ig108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1" name="Google Shape;1811;ig108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108 — 주의 4 — 청소년에게 부적절한 계정은 추천에서 제한될 수 있다</a:t>
            </a:r>
            <a:endParaRPr/>
          </a:p>
          <a:p>
            <a:pPr indent="0" lvl="0" marL="0" rtl="0" algn="l">
              <a:spcBef>
                <a:spcPts val="0"/>
              </a:spcBef>
              <a:spcAft>
                <a:spcPts val="0"/>
              </a:spcAft>
              <a:buNone/>
            </a:pPr>
            <a:r>
              <a:rPr lang="ko"/>
              <a:t>시간: 2분</a:t>
            </a:r>
            <a:endParaRPr/>
          </a:p>
          <a:p>
            <a:pPr indent="0" lvl="0" marL="0" rtl="0" algn="l">
              <a:spcBef>
                <a:spcPts val="0"/>
              </a:spcBef>
              <a:spcAft>
                <a:spcPts val="0"/>
              </a:spcAft>
              <a:buNone/>
            </a:pPr>
            <a:r>
              <a:rPr lang="ko"/>
              <a:t>모듈·유형: 지속성·공식정보 · 추천 주의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청소년에게 부적절한 콘텐츠 반복 공유</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청소년에게 부적절한 콘텐츠 반복 공유</a:t>
            </a:r>
            <a:endParaRPr/>
          </a:p>
          <a:p>
            <a:pPr indent="0" lvl="0" marL="0" rtl="0" algn="l">
              <a:spcBef>
                <a:spcPts val="0"/>
              </a:spcBef>
              <a:spcAft>
                <a:spcPts val="0"/>
              </a:spcAft>
              <a:buNone/>
            </a:pPr>
            <a:r>
              <a:rPr lang="ko"/>
              <a:t>• 계정 이름·소개에서 부적절함을 암시</a:t>
            </a:r>
            <a:endParaRPr/>
          </a:p>
          <a:p>
            <a:pPr indent="0" lvl="0" marL="0" rtl="0" algn="l">
              <a:spcBef>
                <a:spcPts val="0"/>
              </a:spcBef>
              <a:spcAft>
                <a:spcPts val="0"/>
              </a:spcAft>
              <a:buNone/>
            </a:pPr>
            <a:r>
              <a:rPr lang="ko"/>
              <a:t>• 추천 자격과 삭제·제재는 다른 판단</a:t>
            </a:r>
            <a:endParaRPr/>
          </a:p>
          <a:p>
            <a:pPr indent="0" lvl="0" marL="0" rtl="0" algn="l">
              <a:spcBef>
                <a:spcPts val="0"/>
              </a:spcBef>
              <a:spcAft>
                <a:spcPts val="0"/>
              </a:spcAft>
              <a:buNone/>
            </a:pPr>
            <a:r>
              <a:rPr lang="ko"/>
              <a:t>• 대상 고객과 공개 범위를 함께 점검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청소년에게 부적절한 콘텐츠와 계정 프로필은 추천 대상에서 제한될 수 있다. 추천 제한, 콘텐츠 삭제, 계정 정지는 서로 다른 정책 판단이므로 혼동하지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없음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핵심 문장과 흐름을 카드·화살표·체크 아이콘으로 시각화한다.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https://help.instagram.com/313829416281232</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108 ‘주의 4 — 청소년에게 부적절한 계정은 추천에서 제한될 수 있다’. 16:9 한국어 교육 슬라이드. 한 가지 주장: 청소년에게 부적절한 콘텐츠 반복 공유 화면 문구: • 청소년에게 부적절한 콘텐츠 반복 공유</a:t>
            </a:r>
            <a:endParaRPr/>
          </a:p>
          <a:p>
            <a:pPr indent="0" lvl="0" marL="0" rtl="0" algn="l">
              <a:spcBef>
                <a:spcPts val="0"/>
              </a:spcBef>
              <a:spcAft>
                <a:spcPts val="0"/>
              </a:spcAft>
              <a:buNone/>
            </a:pPr>
            <a:r>
              <a:rPr lang="ko"/>
              <a:t>• 계정 이름·소개에서 부적절함을 암시</a:t>
            </a:r>
            <a:endParaRPr/>
          </a:p>
          <a:p>
            <a:pPr indent="0" lvl="0" marL="0" rtl="0" algn="l">
              <a:spcBef>
                <a:spcPts val="0"/>
              </a:spcBef>
              <a:spcAft>
                <a:spcPts val="0"/>
              </a:spcAft>
              <a:buNone/>
            </a:pPr>
            <a:r>
              <a:rPr lang="ko"/>
              <a:t>• 추천 자격과 삭제·제재는 다른 판단</a:t>
            </a:r>
            <a:endParaRPr/>
          </a:p>
          <a:p>
            <a:pPr indent="0" lvl="0" marL="0" rtl="0" algn="l">
              <a:spcBef>
                <a:spcPts val="0"/>
              </a:spcBef>
              <a:spcAft>
                <a:spcPts val="0"/>
              </a:spcAft>
              <a:buNone/>
            </a:pPr>
            <a:r>
              <a:rPr lang="ko"/>
              <a:t>• 대상 고객과 공개 범위를 함께 점검 시각 구성: 핵심 문장과 흐름을 카드·화살표·체크 아이콘으로 시각화한다. 워크북 연결: 없음. 사실·사례·수치는 출처와 확인 범위를 유지하고 가짜 UI·가짜 성과 이미지를 만들지 않는다.</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5" name="Shape 1825"/>
        <p:cNvGrpSpPr/>
        <p:nvPr/>
      </p:nvGrpSpPr>
      <p:grpSpPr>
        <a:xfrm>
          <a:off x="0" y="0"/>
          <a:ext cx="0" cy="0"/>
          <a:chOff x="0" y="0"/>
          <a:chExt cx="0" cy="0"/>
        </a:xfrm>
      </p:grpSpPr>
      <p:sp>
        <p:nvSpPr>
          <p:cNvPr id="1826" name="Google Shape;1826;ig109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7" name="Google Shape;1827;ig109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109 — 한 질문을 일주일치가 아니라 ‘한 묶음’으로 재사용</a:t>
            </a:r>
            <a:endParaRPr/>
          </a:p>
          <a:p>
            <a:pPr indent="0" lvl="0" marL="0" rtl="0" algn="l">
              <a:spcBef>
                <a:spcPts val="0"/>
              </a:spcBef>
              <a:spcAft>
                <a:spcPts val="0"/>
              </a:spcAft>
              <a:buNone/>
            </a:pPr>
            <a:r>
              <a:rPr lang="ko"/>
              <a:t>시간: 5분</a:t>
            </a:r>
            <a:endParaRPr/>
          </a:p>
          <a:p>
            <a:pPr indent="0" lvl="0" marL="0" rtl="0" algn="l">
              <a:spcBef>
                <a:spcPts val="0"/>
              </a:spcBef>
              <a:spcAft>
                <a:spcPts val="0"/>
              </a:spcAft>
              <a:buNone/>
            </a:pPr>
            <a:r>
              <a:rPr lang="ko"/>
              <a:t>모듈·유형: 통합 실습 · 운영 개념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한 질문의 핵심 근거를 유지한 채 형식의 역할만 바꾸면 새 사실을 만들지 않고도 운영을 이어갈 수 있다.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Story: 먼저 묻기</a:t>
            </a:r>
            <a:endParaRPr/>
          </a:p>
          <a:p>
            <a:pPr indent="0" lvl="0" marL="0" rtl="0" algn="l">
              <a:spcBef>
                <a:spcPts val="0"/>
              </a:spcBef>
              <a:spcAft>
                <a:spcPts val="0"/>
              </a:spcAft>
              <a:buNone/>
            </a:pPr>
            <a:r>
              <a:rPr lang="ko"/>
              <a:t>• Reel: 장면으로 보여주기</a:t>
            </a:r>
            <a:endParaRPr/>
          </a:p>
          <a:p>
            <a:pPr indent="0" lvl="0" marL="0" rtl="0" algn="l">
              <a:spcBef>
                <a:spcPts val="0"/>
              </a:spcBef>
              <a:spcAft>
                <a:spcPts val="0"/>
              </a:spcAft>
              <a:buNone/>
            </a:pPr>
            <a:r>
              <a:rPr lang="ko"/>
              <a:t>• Carousel: 순서대로 설명하기</a:t>
            </a:r>
            <a:endParaRPr/>
          </a:p>
          <a:p>
            <a:pPr indent="0" lvl="0" marL="0" rtl="0" algn="l">
              <a:spcBef>
                <a:spcPts val="0"/>
              </a:spcBef>
              <a:spcAft>
                <a:spcPts val="0"/>
              </a:spcAft>
              <a:buNone/>
            </a:pPr>
            <a:r>
              <a:rPr lang="ko"/>
              <a:t>• Highlight: 반복 답변 쌓기</a:t>
            </a:r>
            <a:endParaRPr/>
          </a:p>
          <a:p>
            <a:pPr indent="0" lvl="0" marL="0" rtl="0" algn="l">
              <a:spcBef>
                <a:spcPts val="0"/>
              </a:spcBef>
              <a:spcAft>
                <a:spcPts val="0"/>
              </a:spcAft>
              <a:buNone/>
            </a:pPr>
            <a:r>
              <a:rPr lang="ko"/>
              <a:t>• Blog/Link: 자세한 근거로 연결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게시 빈도 목표를 강요하지 않는다. 동일 문장을 복제하는 것이 아니라 각 표면의 역할에 맞춰 길이·순서·CTA를 바꾼다.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다음 재사용 형식 1개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한 질문 카드가 다섯 형식으로 가지를 뻗되 동일 근거에 연결.</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cross-platform source-to-Instagram 교육적 종합</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109 ‘한 질문을 일주일치가 아니라 ‘한 묶음’으로 재사용’. 16:9 한국어 교육 슬라이드. 한 가지 주장: 한 질문의 핵심 근거를 유지한 채 형식의 역할만 바꾸면 새 사실을 만들지 않고도 운영을 이어갈 수 있다. 화면 문구: • Story: 먼저 묻기</a:t>
            </a:r>
            <a:endParaRPr/>
          </a:p>
          <a:p>
            <a:pPr indent="0" lvl="0" marL="0" rtl="0" algn="l">
              <a:spcBef>
                <a:spcPts val="0"/>
              </a:spcBef>
              <a:spcAft>
                <a:spcPts val="0"/>
              </a:spcAft>
              <a:buNone/>
            </a:pPr>
            <a:r>
              <a:rPr lang="ko"/>
              <a:t>• Reel: 장면으로 보여주기</a:t>
            </a:r>
            <a:endParaRPr/>
          </a:p>
          <a:p>
            <a:pPr indent="0" lvl="0" marL="0" rtl="0" algn="l">
              <a:spcBef>
                <a:spcPts val="0"/>
              </a:spcBef>
              <a:spcAft>
                <a:spcPts val="0"/>
              </a:spcAft>
              <a:buNone/>
            </a:pPr>
            <a:r>
              <a:rPr lang="ko"/>
              <a:t>• Carousel: 순서대로 설명하기</a:t>
            </a:r>
            <a:endParaRPr/>
          </a:p>
          <a:p>
            <a:pPr indent="0" lvl="0" marL="0" rtl="0" algn="l">
              <a:spcBef>
                <a:spcPts val="0"/>
              </a:spcBef>
              <a:spcAft>
                <a:spcPts val="0"/>
              </a:spcAft>
              <a:buNone/>
            </a:pPr>
            <a:r>
              <a:rPr lang="ko"/>
              <a:t>• Highlight: 반복 답변 쌓기</a:t>
            </a:r>
            <a:endParaRPr/>
          </a:p>
          <a:p>
            <a:pPr indent="0" lvl="0" marL="0" rtl="0" algn="l">
              <a:spcBef>
                <a:spcPts val="0"/>
              </a:spcBef>
              <a:spcAft>
                <a:spcPts val="0"/>
              </a:spcAft>
              <a:buNone/>
            </a:pPr>
            <a:r>
              <a:rPr lang="ko"/>
              <a:t>• Blog/Link: 자세한 근거로 연결 시각 구성: 한 질문 카드가 다섯 형식으로 가지를 뻗되 동일 근거에 연결. 워크북 연결: 다음 재사용 형식 1개. 사실·사례·수치는 출처와 확인 범위를 유지하고 가짜 UI·가짜 성과 이미지를 만들지 않는다.</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ig110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3" name="Google Shape;1843;ig110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110 — 선택 확장 A — 캐러셀 5~7장</a:t>
            </a:r>
            <a:endParaRPr/>
          </a:p>
          <a:p>
            <a:pPr indent="0" lvl="0" marL="0" rtl="0" algn="l">
              <a:spcBef>
                <a:spcPts val="0"/>
              </a:spcBef>
              <a:spcAft>
                <a:spcPts val="0"/>
              </a:spcAft>
              <a:buNone/>
            </a:pPr>
            <a:r>
              <a:rPr lang="ko"/>
              <a:t>시간: 5분</a:t>
            </a:r>
            <a:endParaRPr/>
          </a:p>
          <a:p>
            <a:pPr indent="0" lvl="0" marL="0" rtl="0" algn="l">
              <a:spcBef>
                <a:spcPts val="0"/>
              </a:spcBef>
              <a:spcAft>
                <a:spcPts val="0"/>
              </a:spcAft>
              <a:buNone/>
            </a:pPr>
            <a:r>
              <a:rPr lang="ko"/>
              <a:t>모듈·유형: 통합 실습 · 선택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더 설명이 필요한 학습자는 블로그 골격을 한 장 한 메시지의 캐러셀로 확장한다.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표지: 고객 질문</a:t>
            </a:r>
            <a:endParaRPr/>
          </a:p>
          <a:p>
            <a:pPr indent="0" lvl="0" marL="0" rtl="0" algn="l">
              <a:spcBef>
                <a:spcPts val="0"/>
              </a:spcBef>
              <a:spcAft>
                <a:spcPts val="0"/>
              </a:spcAft>
              <a:buNone/>
            </a:pPr>
            <a:r>
              <a:rPr lang="ko"/>
              <a:t>• 한 문장 답</a:t>
            </a:r>
            <a:endParaRPr/>
          </a:p>
          <a:p>
            <a:pPr indent="0" lvl="0" marL="0" rtl="0" algn="l">
              <a:spcBef>
                <a:spcPts val="0"/>
              </a:spcBef>
              <a:spcAft>
                <a:spcPts val="0"/>
              </a:spcAft>
              <a:buNone/>
            </a:pPr>
            <a:r>
              <a:rPr lang="ko"/>
              <a:t>• 근거·과정 1</a:t>
            </a:r>
            <a:endParaRPr/>
          </a:p>
          <a:p>
            <a:pPr indent="0" lvl="0" marL="0" rtl="0" algn="l">
              <a:spcBef>
                <a:spcPts val="0"/>
              </a:spcBef>
              <a:spcAft>
                <a:spcPts val="0"/>
              </a:spcAft>
              <a:buNone/>
            </a:pPr>
            <a:r>
              <a:rPr lang="ko"/>
              <a:t>• 근거·과정 2 또는 판단 기준</a:t>
            </a:r>
            <a:endParaRPr/>
          </a:p>
          <a:p>
            <a:pPr indent="0" lvl="0" marL="0" rtl="0" algn="l">
              <a:spcBef>
                <a:spcPts val="0"/>
              </a:spcBef>
              <a:spcAft>
                <a:spcPts val="0"/>
              </a:spcAft>
              <a:buNone/>
            </a:pPr>
            <a:r>
              <a:rPr lang="ko"/>
              <a:t>• 주의·한계</a:t>
            </a:r>
            <a:endParaRPr/>
          </a:p>
          <a:p>
            <a:pPr indent="0" lvl="0" marL="0" rtl="0" algn="l">
              <a:spcBef>
                <a:spcPts val="0"/>
              </a:spcBef>
              <a:spcAft>
                <a:spcPts val="0"/>
              </a:spcAft>
              <a:buNone/>
            </a:pPr>
            <a:r>
              <a:rPr lang="ko"/>
              <a:t>• 한 CTA</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빠른 학습자만 작업한다. 5장으로 끝내도 된다. 각 이미지 대체 텍스트와 전체 캡션의 역할을 구분해 메모한다. 느린 학습자는 숨은 기능 지도와 Story를 다듬는다.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선택 캐러셀 문장 초안 또는 공통 결과물 보완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6장 기본 골격과 5/7장 조정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cross-platform reference의 six-card floor</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110 ‘선택 확장 A — 캐러셀 5~7장’. 16:9 한국어 교육 슬라이드. 한 가지 주장: 더 설명이 필요한 학습자는 블로그 골격을 한 장 한 메시지의 캐러셀로 확장한다. 화면 문구: • 표지: 고객 질문</a:t>
            </a:r>
            <a:endParaRPr/>
          </a:p>
          <a:p>
            <a:pPr indent="0" lvl="0" marL="0" rtl="0" algn="l">
              <a:spcBef>
                <a:spcPts val="0"/>
              </a:spcBef>
              <a:spcAft>
                <a:spcPts val="0"/>
              </a:spcAft>
              <a:buNone/>
            </a:pPr>
            <a:r>
              <a:rPr lang="ko"/>
              <a:t>• 한 문장 답</a:t>
            </a:r>
            <a:endParaRPr/>
          </a:p>
          <a:p>
            <a:pPr indent="0" lvl="0" marL="0" rtl="0" algn="l">
              <a:spcBef>
                <a:spcPts val="0"/>
              </a:spcBef>
              <a:spcAft>
                <a:spcPts val="0"/>
              </a:spcAft>
              <a:buNone/>
            </a:pPr>
            <a:r>
              <a:rPr lang="ko"/>
              <a:t>• 근거·과정 1</a:t>
            </a:r>
            <a:endParaRPr/>
          </a:p>
          <a:p>
            <a:pPr indent="0" lvl="0" marL="0" rtl="0" algn="l">
              <a:spcBef>
                <a:spcPts val="0"/>
              </a:spcBef>
              <a:spcAft>
                <a:spcPts val="0"/>
              </a:spcAft>
              <a:buNone/>
            </a:pPr>
            <a:r>
              <a:rPr lang="ko"/>
              <a:t>• 근거·과정 2 또는 판단 기준</a:t>
            </a:r>
            <a:endParaRPr/>
          </a:p>
          <a:p>
            <a:pPr indent="0" lvl="0" marL="0" rtl="0" algn="l">
              <a:spcBef>
                <a:spcPts val="0"/>
              </a:spcBef>
              <a:spcAft>
                <a:spcPts val="0"/>
              </a:spcAft>
              <a:buNone/>
            </a:pPr>
            <a:r>
              <a:rPr lang="ko"/>
              <a:t>• 주의·한계</a:t>
            </a:r>
            <a:endParaRPr/>
          </a:p>
          <a:p>
            <a:pPr indent="0" lvl="0" marL="0" rtl="0" algn="l">
              <a:spcBef>
                <a:spcPts val="0"/>
              </a:spcBef>
              <a:spcAft>
                <a:spcPts val="0"/>
              </a:spcAft>
              <a:buNone/>
            </a:pPr>
            <a:r>
              <a:rPr lang="ko"/>
              <a:t>• 한 CTA 시각 구성: 6장 기본 골격과 5/7장 조정 표시. 워크북 연결: 선택 캐러셀 문장 초안 또는 공통 결과물 보완. 사실·사례·수치는 출처와 확인 범위를 유지하고 가짜 UI·가짜 성과 이미지를 만들지 않는다.</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8" name="Shape 1858"/>
        <p:cNvGrpSpPr/>
        <p:nvPr/>
      </p:nvGrpSpPr>
      <p:grpSpPr>
        <a:xfrm>
          <a:off x="0" y="0"/>
          <a:ext cx="0" cy="0"/>
          <a:chOff x="0" y="0"/>
          <a:chExt cx="0" cy="0"/>
        </a:xfrm>
      </p:grpSpPr>
      <p:sp>
        <p:nvSpPr>
          <p:cNvPr id="1859" name="Google Shape;1859;ig111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0" name="Google Shape;1860;ig111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111 — 선택 확장 B — Reel 대본·샷리스트</a:t>
            </a:r>
            <a:endParaRPr/>
          </a:p>
          <a:p>
            <a:pPr indent="0" lvl="0" marL="0" rtl="0" algn="l">
              <a:spcBef>
                <a:spcPts val="0"/>
              </a:spcBef>
              <a:spcAft>
                <a:spcPts val="0"/>
              </a:spcAft>
              <a:buNone/>
            </a:pPr>
            <a:r>
              <a:rPr lang="ko"/>
              <a:t>시간: 5분</a:t>
            </a:r>
            <a:endParaRPr/>
          </a:p>
          <a:p>
            <a:pPr indent="0" lvl="0" marL="0" rtl="0" algn="l">
              <a:spcBef>
                <a:spcPts val="0"/>
              </a:spcBef>
              <a:spcAft>
                <a:spcPts val="0"/>
              </a:spcAft>
              <a:buNone/>
            </a:pPr>
            <a:r>
              <a:rPr lang="ko"/>
              <a:t>모듈·유형: 통합 실습 · 선택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영상 제작보다 먼저 질문·답·근거 장면·CTA의 4줄 대본을 완성한다.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첫 문장: 질문 또는 결론</a:t>
            </a:r>
            <a:endParaRPr/>
          </a:p>
          <a:p>
            <a:pPr indent="0" lvl="0" marL="0" rtl="0" algn="l">
              <a:spcBef>
                <a:spcPts val="0"/>
              </a:spcBef>
              <a:spcAft>
                <a:spcPts val="0"/>
              </a:spcAft>
              <a:buNone/>
            </a:pPr>
            <a:r>
              <a:rPr lang="ko"/>
              <a:t>• 답: 한 문장</a:t>
            </a:r>
            <a:endParaRPr/>
          </a:p>
          <a:p>
            <a:pPr indent="0" lvl="0" marL="0" rtl="0" algn="l">
              <a:spcBef>
                <a:spcPts val="0"/>
              </a:spcBef>
              <a:spcAft>
                <a:spcPts val="0"/>
              </a:spcAft>
              <a:buNone/>
            </a:pPr>
            <a:r>
              <a:rPr lang="ko"/>
              <a:t>• 장면: 손·도구·장소·과정</a:t>
            </a:r>
            <a:endParaRPr/>
          </a:p>
          <a:p>
            <a:pPr indent="0" lvl="0" marL="0" rtl="0" algn="l">
              <a:spcBef>
                <a:spcPts val="0"/>
              </a:spcBef>
              <a:spcAft>
                <a:spcPts val="0"/>
              </a:spcAft>
              <a:buNone/>
            </a:pPr>
            <a:r>
              <a:rPr lang="ko"/>
              <a:t>• 자막: 핵심만</a:t>
            </a:r>
            <a:endParaRPr/>
          </a:p>
          <a:p>
            <a:pPr indent="0" lvl="0" marL="0" rtl="0" algn="l">
              <a:spcBef>
                <a:spcPts val="0"/>
              </a:spcBef>
              <a:spcAft>
                <a:spcPts val="0"/>
              </a:spcAft>
              <a:buNone/>
            </a:pPr>
            <a:r>
              <a:rPr lang="ko"/>
              <a:t>• CTA: 하나</a:t>
            </a:r>
            <a:endParaRPr/>
          </a:p>
          <a:p>
            <a:pPr indent="0" lvl="0" marL="0" rtl="0" algn="l">
              <a:spcBef>
                <a:spcPts val="0"/>
              </a:spcBef>
              <a:spcAft>
                <a:spcPts val="0"/>
              </a:spcAft>
              <a:buNone/>
            </a:pPr>
            <a:r>
              <a:rPr lang="ko"/>
              <a:t>• 선택: Trial로 시험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촬영이 어려우면 대본·샷리스트가 완료 산출물이다. Trial 토글이 없으면 게시하지 않고 A/B 첫 문장만 비교한다. 얼굴 출연을 강요하지 않는다.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선택 Reel 대본·샷리스트 또는 공통 결과물 보완</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4줄 대본과 3컷 샷리스트 빈칸.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Trial Reels 공식 글; 기존 실습안 선택 변환 요청문</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111 ‘선택 확장 B — Reel 대본·샷리스트’. 16:9 한국어 교육 슬라이드. 한 가지 주장: 영상 제작보다 먼저 질문·답·근거 장면·CTA의 4줄 대본을 완성한다. 화면 문구: • 첫 문장: 질문 또는 결론</a:t>
            </a:r>
            <a:endParaRPr/>
          </a:p>
          <a:p>
            <a:pPr indent="0" lvl="0" marL="0" rtl="0" algn="l">
              <a:spcBef>
                <a:spcPts val="0"/>
              </a:spcBef>
              <a:spcAft>
                <a:spcPts val="0"/>
              </a:spcAft>
              <a:buNone/>
            </a:pPr>
            <a:r>
              <a:rPr lang="ko"/>
              <a:t>• 답: 한 문장</a:t>
            </a:r>
            <a:endParaRPr/>
          </a:p>
          <a:p>
            <a:pPr indent="0" lvl="0" marL="0" rtl="0" algn="l">
              <a:spcBef>
                <a:spcPts val="0"/>
              </a:spcBef>
              <a:spcAft>
                <a:spcPts val="0"/>
              </a:spcAft>
              <a:buNone/>
            </a:pPr>
            <a:r>
              <a:rPr lang="ko"/>
              <a:t>• 장면: 손·도구·장소·과정</a:t>
            </a:r>
            <a:endParaRPr/>
          </a:p>
          <a:p>
            <a:pPr indent="0" lvl="0" marL="0" rtl="0" algn="l">
              <a:spcBef>
                <a:spcPts val="0"/>
              </a:spcBef>
              <a:spcAft>
                <a:spcPts val="0"/>
              </a:spcAft>
              <a:buNone/>
            </a:pPr>
            <a:r>
              <a:rPr lang="ko"/>
              <a:t>• 자막: 핵심만</a:t>
            </a:r>
            <a:endParaRPr/>
          </a:p>
          <a:p>
            <a:pPr indent="0" lvl="0" marL="0" rtl="0" algn="l">
              <a:spcBef>
                <a:spcPts val="0"/>
              </a:spcBef>
              <a:spcAft>
                <a:spcPts val="0"/>
              </a:spcAft>
              <a:buNone/>
            </a:pPr>
            <a:r>
              <a:rPr lang="ko"/>
              <a:t>• CTA: 하나</a:t>
            </a:r>
            <a:endParaRPr/>
          </a:p>
          <a:p>
            <a:pPr indent="0" lvl="0" marL="0" rtl="0" algn="l">
              <a:spcBef>
                <a:spcPts val="0"/>
              </a:spcBef>
              <a:spcAft>
                <a:spcPts val="0"/>
              </a:spcAft>
              <a:buNone/>
            </a:pPr>
            <a:r>
              <a:rPr lang="ko"/>
              <a:t>• 선택: Trial로 시험 시각 구성: 4줄 대본과 3컷 샷리스트 빈칸. 워크북 연결: 선택 Reel 대본·샷리스트 또는 공통 결과물 보완. 사실·사례·수치는 출처와 확인 범위를 유지하고 가짜 UI·가짜 성과 이미지를 만들지 않는다.</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5" name="Shape 1875"/>
        <p:cNvGrpSpPr/>
        <p:nvPr/>
      </p:nvGrpSpPr>
      <p:grpSpPr>
        <a:xfrm>
          <a:off x="0" y="0"/>
          <a:ext cx="0" cy="0"/>
          <a:chOff x="0" y="0"/>
          <a:chExt cx="0" cy="0"/>
        </a:xfrm>
      </p:grpSpPr>
      <p:sp>
        <p:nvSpPr>
          <p:cNvPr id="1876" name="Google Shape;1876;ig112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7" name="Google Shape;1877;ig112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112 — 사람 검수 — AI보다 마지막 결정은 내가</a:t>
            </a:r>
            <a:endParaRPr/>
          </a:p>
          <a:p>
            <a:pPr indent="0" lvl="0" marL="0" rtl="0" algn="l">
              <a:spcBef>
                <a:spcPts val="0"/>
              </a:spcBef>
              <a:spcAft>
                <a:spcPts val="0"/>
              </a:spcAft>
              <a:buNone/>
            </a:pPr>
            <a:r>
              <a:rPr lang="ko"/>
              <a:t>시간: 5분</a:t>
            </a:r>
            <a:endParaRPr/>
          </a:p>
          <a:p>
            <a:pPr indent="0" lvl="0" marL="0" rtl="0" algn="l">
              <a:spcBef>
                <a:spcPts val="0"/>
              </a:spcBef>
              <a:spcAft>
                <a:spcPts val="0"/>
              </a:spcAft>
              <a:buNone/>
            </a:pPr>
            <a:r>
              <a:rPr lang="ko"/>
              <a:t>모듈·유형: 통합 실습 · 최종 검수 실습</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공개 전 사실·과장·개인정보·권리·가독성·CTA·목적지를 사람이 확인해야 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실제 질문의 뜻이 유지됐는가?</a:t>
            </a:r>
            <a:endParaRPr/>
          </a:p>
          <a:p>
            <a:pPr indent="0" lvl="0" marL="0" rtl="0" algn="l">
              <a:spcBef>
                <a:spcPts val="0"/>
              </a:spcBef>
              <a:spcAft>
                <a:spcPts val="0"/>
              </a:spcAft>
              <a:buNone/>
            </a:pPr>
            <a:r>
              <a:rPr lang="ko"/>
              <a:t>• 없는 수치·후기·성과를 만들지 않았는가?</a:t>
            </a:r>
            <a:endParaRPr/>
          </a:p>
          <a:p>
            <a:pPr indent="0" lvl="0" marL="0" rtl="0" algn="l">
              <a:spcBef>
                <a:spcPts val="0"/>
              </a:spcBef>
              <a:spcAft>
                <a:spcPts val="0"/>
              </a:spcAft>
              <a:buNone/>
            </a:pPr>
            <a:r>
              <a:rPr lang="ko"/>
              <a:t>• 개인정보·권리·광고 표시를 확인했는가?</a:t>
            </a:r>
            <a:endParaRPr/>
          </a:p>
          <a:p>
            <a:pPr indent="0" lvl="0" marL="0" rtl="0" algn="l">
              <a:spcBef>
                <a:spcPts val="0"/>
              </a:spcBef>
              <a:spcAft>
                <a:spcPts val="0"/>
              </a:spcAft>
              <a:buNone/>
            </a:pPr>
            <a:r>
              <a:rPr lang="ko"/>
              <a:t>• 휴대전화에서 읽히는가?</a:t>
            </a:r>
            <a:endParaRPr/>
          </a:p>
          <a:p>
            <a:pPr indent="0" lvl="0" marL="0" rtl="0" algn="l">
              <a:spcBef>
                <a:spcPts val="0"/>
              </a:spcBef>
              <a:spcAft>
                <a:spcPts val="0"/>
              </a:spcAft>
              <a:buNone/>
            </a:pPr>
            <a:r>
              <a:rPr lang="ko"/>
              <a:t>• CTA와 목적지가 일치하는가?</a:t>
            </a:r>
            <a:endParaRPr/>
          </a:p>
          <a:p>
            <a:pPr indent="0" lvl="0" marL="0" rtl="0" algn="l">
              <a:spcBef>
                <a:spcPts val="0"/>
              </a:spcBef>
              <a:spcAft>
                <a:spcPts val="0"/>
              </a:spcAft>
              <a:buNone/>
            </a:pPr>
            <a:r>
              <a:rPr lang="ko"/>
              <a:t>• 이미지 핵심 정보가 글로도 있는가?</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Story 3장과 선택 결과물을 직접 점검하게 한다. AI가 보탠 문장은 출처가 없으면 삭제하거나 `[확인 필요]`로 바꾼다.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사람 검수 완료 표시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큰 체크리스트와 ‘사람 승인’ 도장.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사람 검수 7문항; 접근성·브랜디드 콘텐츠 공식 도움말</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112 ‘사람 검수 — AI보다 마지막 결정은 내가’. 16:9 한국어 교육 슬라이드. 한 가지 주장: 공개 전 사실·과장·개인정보·권리·가독성·CTA·목적지를 사람이 확인해야 한다. 화면 문구: • 실제 질문의 뜻이 유지됐는가?</a:t>
            </a:r>
            <a:endParaRPr/>
          </a:p>
          <a:p>
            <a:pPr indent="0" lvl="0" marL="0" rtl="0" algn="l">
              <a:spcBef>
                <a:spcPts val="0"/>
              </a:spcBef>
              <a:spcAft>
                <a:spcPts val="0"/>
              </a:spcAft>
              <a:buNone/>
            </a:pPr>
            <a:r>
              <a:rPr lang="ko"/>
              <a:t>• 없는 수치·후기·성과를 만들지 않았는가?</a:t>
            </a:r>
            <a:endParaRPr/>
          </a:p>
          <a:p>
            <a:pPr indent="0" lvl="0" marL="0" rtl="0" algn="l">
              <a:spcBef>
                <a:spcPts val="0"/>
              </a:spcBef>
              <a:spcAft>
                <a:spcPts val="0"/>
              </a:spcAft>
              <a:buNone/>
            </a:pPr>
            <a:r>
              <a:rPr lang="ko"/>
              <a:t>• 개인정보·권리·광고 표시를 확인했는가?</a:t>
            </a:r>
            <a:endParaRPr/>
          </a:p>
          <a:p>
            <a:pPr indent="0" lvl="0" marL="0" rtl="0" algn="l">
              <a:spcBef>
                <a:spcPts val="0"/>
              </a:spcBef>
              <a:spcAft>
                <a:spcPts val="0"/>
              </a:spcAft>
              <a:buNone/>
            </a:pPr>
            <a:r>
              <a:rPr lang="ko"/>
              <a:t>• 휴대전화에서 읽히는가?</a:t>
            </a:r>
            <a:endParaRPr/>
          </a:p>
          <a:p>
            <a:pPr indent="0" lvl="0" marL="0" rtl="0" algn="l">
              <a:spcBef>
                <a:spcPts val="0"/>
              </a:spcBef>
              <a:spcAft>
                <a:spcPts val="0"/>
              </a:spcAft>
              <a:buNone/>
            </a:pPr>
            <a:r>
              <a:rPr lang="ko"/>
              <a:t>• CTA와 목적지가 일치하는가?</a:t>
            </a:r>
            <a:endParaRPr/>
          </a:p>
          <a:p>
            <a:pPr indent="0" lvl="0" marL="0" rtl="0" algn="l">
              <a:spcBef>
                <a:spcPts val="0"/>
              </a:spcBef>
              <a:spcAft>
                <a:spcPts val="0"/>
              </a:spcAft>
              <a:buNone/>
            </a:pPr>
            <a:r>
              <a:rPr lang="ko"/>
              <a:t>• 이미지 핵심 정보가 글로도 있는가? 시각 구성: 큰 체크리스트와 ‘사람 승인’ 도장. 워크북 연결: 사람 검수 완료 표시. 사실·사례·수치는 출처와 확인 범위를 유지하고 가짜 UI·가짜 성과 이미지를 만들지 않는다.</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2" name="Shape 1892"/>
        <p:cNvGrpSpPr/>
        <p:nvPr/>
      </p:nvGrpSpPr>
      <p:grpSpPr>
        <a:xfrm>
          <a:off x="0" y="0"/>
          <a:ext cx="0" cy="0"/>
          <a:chOff x="0" y="0"/>
          <a:chExt cx="0" cy="0"/>
        </a:xfrm>
      </p:grpSpPr>
      <p:sp>
        <p:nvSpPr>
          <p:cNvPr id="1893" name="Google Shape;1893;ig113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4" name="Google Shape;1894;ig113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113 — 나의 7일 운영 약속</a:t>
            </a:r>
            <a:endParaRPr/>
          </a:p>
          <a:p>
            <a:pPr indent="0" lvl="0" marL="0" rtl="0" algn="l">
              <a:spcBef>
                <a:spcPts val="0"/>
              </a:spcBef>
              <a:spcAft>
                <a:spcPts val="0"/>
              </a:spcAft>
              <a:buNone/>
            </a:pPr>
            <a:r>
              <a:rPr lang="ko"/>
              <a:t>시간: 5분</a:t>
            </a:r>
            <a:endParaRPr/>
          </a:p>
          <a:p>
            <a:pPr indent="0" lvl="0" marL="0" rtl="0" algn="l">
              <a:spcBef>
                <a:spcPts val="0"/>
              </a:spcBef>
              <a:spcAft>
                <a:spcPts val="0"/>
              </a:spcAft>
              <a:buNone/>
            </a:pPr>
            <a:r>
              <a:rPr lang="ko"/>
              <a:t>모듈·유형: 통합 실습 · 개인 실행 계획</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다음 행동·확인 시점·수정 한 가지를 기록해야 오늘 작업이 지속 가능한 운영으로 이어진다.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저장 위치 / 파일명</a:t>
            </a:r>
            <a:endParaRPr/>
          </a:p>
          <a:p>
            <a:pPr indent="0" lvl="0" marL="0" rtl="0" algn="l">
              <a:spcBef>
                <a:spcPts val="0"/>
              </a:spcBef>
              <a:spcAft>
                <a:spcPts val="0"/>
              </a:spcAft>
              <a:buNone/>
            </a:pPr>
            <a:r>
              <a:rPr lang="ko"/>
              <a:t>• 게시 또는 검토 예정일</a:t>
            </a:r>
            <a:endParaRPr/>
          </a:p>
          <a:p>
            <a:pPr indent="0" lvl="0" marL="0" rtl="0" algn="l">
              <a:spcBef>
                <a:spcPts val="0"/>
              </a:spcBef>
              <a:spcAft>
                <a:spcPts val="0"/>
              </a:spcAft>
              <a:buNone/>
            </a:pPr>
            <a:r>
              <a:rPr lang="ko"/>
              <a:t>• 볼 지표 1개</a:t>
            </a:r>
            <a:endParaRPr/>
          </a:p>
          <a:p>
            <a:pPr indent="0" lvl="0" marL="0" rtl="0" algn="l">
              <a:spcBef>
                <a:spcPts val="0"/>
              </a:spcBef>
              <a:spcAft>
                <a:spcPts val="0"/>
              </a:spcAft>
              <a:buNone/>
            </a:pPr>
            <a:r>
              <a:rPr lang="ko"/>
              <a:t>• 확인 시점</a:t>
            </a:r>
            <a:endParaRPr/>
          </a:p>
          <a:p>
            <a:pPr indent="0" lvl="0" marL="0" rtl="0" algn="l">
              <a:spcBef>
                <a:spcPts val="0"/>
              </a:spcBef>
              <a:spcAft>
                <a:spcPts val="0"/>
              </a:spcAft>
              <a:buNone/>
            </a:pPr>
            <a:r>
              <a:rPr lang="ko"/>
              <a:t>• 다음에 고칠 것 1개</a:t>
            </a:r>
            <a:endParaRPr/>
          </a:p>
          <a:p>
            <a:pPr indent="0" lvl="0" marL="0" rtl="0" algn="l">
              <a:spcBef>
                <a:spcPts val="0"/>
              </a:spcBef>
              <a:spcAft>
                <a:spcPts val="0"/>
              </a:spcAft>
              <a:buNone/>
            </a:pPr>
            <a:r>
              <a:rPr lang="ko"/>
              <a:t>• 기능이 없을 때의 대체 경로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게시를 강요하지 않는다. 7일은 수업 운영 기준이며 성공 보장 주기가 아니다. 계정이 없으면 파일 검토·동료 피드백 일정을 적는다.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저장 위치·지표·확인 시점·다음 수정</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한 줄 운영 카드와 달력·지표·수정 아이콘.</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기존 실습안 E항; 공식 Insights 가이드</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113 ‘나의 7일 운영 약속’. 16:9 한국어 교육 슬라이드. 한 가지 주장: 다음 행동·확인 시점·수정 한 가지를 기록해야 오늘 작업이 지속 가능한 운영으로 이어진다. 화면 문구: • 저장 위치 / 파일명</a:t>
            </a:r>
            <a:endParaRPr/>
          </a:p>
          <a:p>
            <a:pPr indent="0" lvl="0" marL="0" rtl="0" algn="l">
              <a:spcBef>
                <a:spcPts val="0"/>
              </a:spcBef>
              <a:spcAft>
                <a:spcPts val="0"/>
              </a:spcAft>
              <a:buNone/>
            </a:pPr>
            <a:r>
              <a:rPr lang="ko"/>
              <a:t>• 게시 또는 검토 예정일</a:t>
            </a:r>
            <a:endParaRPr/>
          </a:p>
          <a:p>
            <a:pPr indent="0" lvl="0" marL="0" rtl="0" algn="l">
              <a:spcBef>
                <a:spcPts val="0"/>
              </a:spcBef>
              <a:spcAft>
                <a:spcPts val="0"/>
              </a:spcAft>
              <a:buNone/>
            </a:pPr>
            <a:r>
              <a:rPr lang="ko"/>
              <a:t>• 볼 지표 1개</a:t>
            </a:r>
            <a:endParaRPr/>
          </a:p>
          <a:p>
            <a:pPr indent="0" lvl="0" marL="0" rtl="0" algn="l">
              <a:spcBef>
                <a:spcPts val="0"/>
              </a:spcBef>
              <a:spcAft>
                <a:spcPts val="0"/>
              </a:spcAft>
              <a:buNone/>
            </a:pPr>
            <a:r>
              <a:rPr lang="ko"/>
              <a:t>• 확인 시점</a:t>
            </a:r>
            <a:endParaRPr/>
          </a:p>
          <a:p>
            <a:pPr indent="0" lvl="0" marL="0" rtl="0" algn="l">
              <a:spcBef>
                <a:spcPts val="0"/>
              </a:spcBef>
              <a:spcAft>
                <a:spcPts val="0"/>
              </a:spcAft>
              <a:buNone/>
            </a:pPr>
            <a:r>
              <a:rPr lang="ko"/>
              <a:t>• 다음에 고칠 것 1개</a:t>
            </a:r>
            <a:endParaRPr/>
          </a:p>
          <a:p>
            <a:pPr indent="0" lvl="0" marL="0" rtl="0" algn="l">
              <a:spcBef>
                <a:spcPts val="0"/>
              </a:spcBef>
              <a:spcAft>
                <a:spcPts val="0"/>
              </a:spcAft>
              <a:buNone/>
            </a:pPr>
            <a:r>
              <a:rPr lang="ko"/>
              <a:t>• 기능이 없을 때의 대체 경로 시각 구성: 한 줄 운영 카드와 달력·지표·수정 아이콘. 워크북 연결: 저장 위치·지표·확인 시점·다음 수정. 사실·사례·수치는 출처와 확인 범위를 유지하고 가짜 UI·가짜 성과 이미지를 만들지 않는다.</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9" name="Shape 1909"/>
        <p:cNvGrpSpPr/>
        <p:nvPr/>
      </p:nvGrpSpPr>
      <p:grpSpPr>
        <a:xfrm>
          <a:off x="0" y="0"/>
          <a:ext cx="0" cy="0"/>
          <a:chOff x="0" y="0"/>
          <a:chExt cx="0" cy="0"/>
        </a:xfrm>
      </p:grpSpPr>
      <p:sp>
        <p:nvSpPr>
          <p:cNvPr id="1910" name="Google Shape;1910;ig114_page: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1" name="Google Shape;1911;ig114_page: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ko"/>
              <a:t>슬라이드 114 — 마무리 — 신뢰할 답을 찾게 하고, 대화로 잇고, 기록으로 고친다</a:t>
            </a:r>
            <a:endParaRPr/>
          </a:p>
          <a:p>
            <a:pPr indent="0" lvl="0" marL="0" rtl="0" algn="l">
              <a:spcBef>
                <a:spcPts val="0"/>
              </a:spcBef>
              <a:spcAft>
                <a:spcPts val="0"/>
              </a:spcAft>
              <a:buNone/>
            </a:pPr>
            <a:r>
              <a:rPr lang="ko"/>
              <a:t>시간: 5분</a:t>
            </a:r>
            <a:endParaRPr/>
          </a:p>
          <a:p>
            <a:pPr indent="0" lvl="0" marL="0" rtl="0" algn="l">
              <a:spcBef>
                <a:spcPts val="0"/>
              </a:spcBef>
              <a:spcAft>
                <a:spcPts val="0"/>
              </a:spcAft>
              <a:buNone/>
            </a:pPr>
            <a:r>
              <a:rPr lang="ko"/>
              <a:t>모듈·유형: 통합 실습 · 회고·종료</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[한 가지 주장]</a:t>
            </a:r>
            <a:endParaRPr/>
          </a:p>
          <a:p>
            <a:pPr indent="0" lvl="0" marL="0" rtl="0" algn="l">
              <a:spcBef>
                <a:spcPts val="0"/>
              </a:spcBef>
              <a:spcAft>
                <a:spcPts val="0"/>
              </a:spcAft>
              <a:buNone/>
            </a:pPr>
            <a:r>
              <a:rPr lang="ko"/>
              <a:t>전문성·발견성·연결성·지속성은 한 번의 게시물이 아니라 반복 가능한 작은 운영 체계다.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[화면 문구]</a:t>
            </a:r>
            <a:endParaRPr/>
          </a:p>
          <a:p>
            <a:pPr indent="0" lvl="0" marL="0" rtl="0" algn="l">
              <a:spcBef>
                <a:spcPts val="0"/>
              </a:spcBef>
              <a:spcAft>
                <a:spcPts val="0"/>
              </a:spcAft>
              <a:buNone/>
            </a:pPr>
            <a:r>
              <a:rPr lang="ko"/>
              <a:t>• 전문성: 질문 + 근거</a:t>
            </a:r>
            <a:endParaRPr/>
          </a:p>
          <a:p>
            <a:pPr indent="0" lvl="0" marL="0" rtl="0" algn="l">
              <a:spcBef>
                <a:spcPts val="0"/>
              </a:spcBef>
              <a:spcAft>
                <a:spcPts val="0"/>
              </a:spcAft>
              <a:buNone/>
            </a:pPr>
            <a:r>
              <a:rPr lang="ko"/>
              <a:t>• 발견성: 고객 언어 + 자격</a:t>
            </a:r>
            <a:endParaRPr/>
          </a:p>
          <a:p>
            <a:pPr indent="0" lvl="0" marL="0" rtl="0" algn="l">
              <a:spcBef>
                <a:spcPts val="0"/>
              </a:spcBef>
              <a:spcAft>
                <a:spcPts val="0"/>
              </a:spcAft>
              <a:buNone/>
            </a:pPr>
            <a:r>
              <a:rPr lang="ko"/>
              <a:t>• 연결성: 반응 버튼 + 한 CTA</a:t>
            </a:r>
            <a:endParaRPr/>
          </a:p>
          <a:p>
            <a:pPr indent="0" lvl="0" marL="0" rtl="0" algn="l">
              <a:spcBef>
                <a:spcPts val="0"/>
              </a:spcBef>
              <a:spcAft>
                <a:spcPts val="0"/>
              </a:spcAft>
              <a:buNone/>
            </a:pPr>
            <a:r>
              <a:rPr lang="ko"/>
              <a:t>• 지속성: 지표 + 한 수정</a:t>
            </a:r>
            <a:endParaRPr/>
          </a:p>
          <a:p>
            <a:pPr indent="0" lvl="0" marL="0" rtl="0" algn="l">
              <a:spcBef>
                <a:spcPts val="0"/>
              </a:spcBef>
              <a:spcAft>
                <a:spcPts val="0"/>
              </a:spcAft>
              <a:buNone/>
            </a:pPr>
            <a:r>
              <a:rPr lang="ko"/>
              <a:t>• 오늘의 완료: 기능 지도 + Story 3장</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[강사 진행]</a:t>
            </a:r>
            <a:endParaRPr/>
          </a:p>
          <a:p>
            <a:pPr indent="0" lvl="0" marL="0" rtl="0" algn="l">
              <a:spcBef>
                <a:spcPts val="0"/>
              </a:spcBef>
              <a:spcAft>
                <a:spcPts val="0"/>
              </a:spcAft>
              <a:buNone/>
            </a:pPr>
            <a:r>
              <a:rPr lang="ko"/>
              <a:t>기능 유무보다 결과물이 남았는지 확인한다. 사례는 성과 증명이 아닌 구조 예시였음을 다시 말한다. 다음 수업에서 지표와 실제 반응을 보고 표지·근거·CTA 중 하나만 수정하도록 연결한다.</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[수강생 행동·완료 기준]</a:t>
            </a:r>
            <a:endParaRPr/>
          </a:p>
          <a:p>
            <a:pPr indent="0" lvl="0" marL="0" rtl="0" algn="l">
              <a:spcBef>
                <a:spcPts val="0"/>
              </a:spcBef>
              <a:spcAft>
                <a:spcPts val="0"/>
              </a:spcAft>
              <a:buNone/>
            </a:pPr>
            <a:r>
              <a:rPr lang="ko"/>
              <a:t>워크북: 공통 결과물 2종 제출/저장 확인 --- ## 강사용 기능·사실 재확인표 강의 직전 앱과 공식 링크에서 다시 확인한다. 기능은 국가·언어·앱 버전·연령·공개 여부·계정 유형·적격성에 따라 다를 수 있다. | 항목 | 수업에서 말할 수 있는 범위 | 공식 출처 | |---|---|---| | 이미지별 대체 텍스트 | 게시물 편집에서 alt text를 작성·수정할 수 있다. 캐러셀에서는 이미지별 설명과 전체 캡션의 역할을 구분해 교육한다. | https://help.instagram.com/503708446705527 | | Account Status | 프로 계정은 콘텐츠·프로필의 추천 자격 문제와 수정/재검토 경로를 확인할 수 있다. 자격이 있어도 추천은 보장되지 않는다. | https://help.instagram.com/653964212890722 | | 외부 검색 색인 | 18세 이상 공개 프로 계정의 적격 공개 사진·영상은 제3자 검색엔진에 색인될 수 있고 설정에서 허용을 끌 수 있다. 제거 반영 시점은 보장되지 않는다. | https://help.instagram.com/147542625391305 | | Instagram Search | 키워드로 사진·영상·해시태그·계정·오디오·태그·장소를 찾을 수 있다. 특정 키워드 밀도·반복의 순위 효과는 공식 보장 없음. | https://help.instagram.com/1482378711987121 | | Trial Reels | 비팔로워에게 먼저 시험하고 이후 전체 공개를 선택할 수 있다. 계정별 토글 노출 확인. | https://creators.instagram.com/blog/instagram-trial-reels | | Story 스티커 | Poll, Questions, Link, Add Yours, Reveal, Cutouts, Frames 등은 목적이 다르며 일부 기능은 모두에게 보이지 않을 수 있다. | https://help.instagram.com/151273688993748 ; https://about.instagram.com/blog/announcements/new-stickers-for-stories | | Highlights | Story는 24시간, Archive는 기본 비공개 저장, Highlight는 프로필에 누적 가능. | https://about.instagram.com/blog/tips-and-tricks/how-to-use-instagram-stories | | Collab | 공개 원 작성자가 상대를 초대하고 수락 시 공동 저자·상대 프로필/Feed 배포. 소유·설정은 원 작성자 중심. | https://help.instagram.com/291200585956732 | | Live | 2026-09-15 현재 시작 조건은 공개 계정+1,000 팔로워. 1시간~90일 전 예약, 게스트 최대 3, 관리자 1, 종료 후 Archive/Replay 경로. | https://help.instagram.com/272122157758915 외 슬라이드 41 링크 | | Insights | 프로 계정에서 콘텐츠·기간·행동 지표를 확인한다. 지표별 정의와 표시 조건은 계정/콘텐츠에 따라 다를 수 있다. | https://help.instagram.com/788388387972460 | ## 수업 운영 대체 경로 1. Instagram 로그인 불가 → 빈 휴대전화 프레임 또는 메모에 숨은 기능 지도·Story 3장 저장. 2. 특정 기능 미노출 → `안 보임/확인 필요`로 기록하고 기능의 목적·대체 행동을 설계. 3. AI 접속 불가 → 어제의 질문·근거·블로그 골격을 직접 3장으로 축약. 4. 디자인 도구 사용 곤란 → 흰 배경·검은 글자·한 장 한 문장으로 완료. 5. 링크 미준비 → Link CTA 대신 답장·DM·프로필 확인 중 준비된 행동 하나로 변경. 6. 시간 부족 → 선택 캐러셀/릴스를 중단하고 숨은 기능 지도와 Story 3장 검수에 집중. 7. Live 조건 미충족 → 녹화 Q&amp;A, Story Questions, Collab 후보 설계로 대체. ## 출처 파일 - 국내 사례: `/home/kangkun/instagram_case_candidates_2026-09-15.md` - Meta·Instagram 공식 변화 정리: `/home/kangkun/instagram_meta_official_updates_2026-09-15.md` - 기존 실습안: `/home/kangkun/instagram_강의흐름_최소실습_설계.md` - 추가 확인 기준일: 2026-09-15</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[시각·구성]</a:t>
            </a:r>
            <a:endParaRPr/>
          </a:p>
          <a:p>
            <a:pPr indent="0" lvl="0" marL="0" rtl="0" algn="l">
              <a:spcBef>
                <a:spcPts val="0"/>
              </a:spcBef>
              <a:spcAft>
                <a:spcPts val="0"/>
              </a:spcAft>
              <a:buNone/>
            </a:pPr>
            <a:r>
              <a:rPr lang="ko"/>
              <a:t>첫 슬라이드의 네 단계가 완성된 순환으로 닫히고, 중앙에 두 결과물 체크.</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[근거·주의]</a:t>
            </a:r>
            <a:endParaRPr/>
          </a:p>
          <a:p>
            <a:pPr indent="0" lvl="0" marL="0" rtl="0" algn="l">
              <a:spcBef>
                <a:spcPts val="0"/>
              </a:spcBef>
              <a:spcAft>
                <a:spcPts val="0"/>
              </a:spcAft>
              <a:buNone/>
            </a:pPr>
            <a:r>
              <a:rPr lang="ko"/>
              <a:t>전체 강의 교육적 종합; 기존 실습안</a:t>
            </a:r>
            <a:endParaRPr/>
          </a:p>
          <a:p>
            <a:pPr indent="0" lvl="0" marL="0" rtl="0" algn="l">
              <a:spcBef>
                <a:spcPts val="0"/>
              </a:spcBef>
              <a:spcAft>
                <a:spcPts val="0"/>
              </a:spcAft>
              <a:buNone/>
            </a:pPr>
            <a:r>
              <a:t/>
            </a:r>
            <a:endParaRPr/>
          </a:p>
          <a:p>
            <a:pPr indent="0" lvl="0" marL="0" rtl="0" algn="l">
              <a:spcBef>
                <a:spcPts val="0"/>
              </a:spcBef>
              <a:spcAft>
                <a:spcPts val="0"/>
              </a:spcAft>
              <a:buNone/>
            </a:pPr>
            <a:r>
              <a:rPr lang="ko"/>
              <a:t>[독립 슬라이드 제작 프롬프트]</a:t>
            </a:r>
            <a:endParaRPr/>
          </a:p>
          <a:p>
            <a:pPr indent="0" lvl="0" marL="0" rtl="0" algn="l">
              <a:spcBef>
                <a:spcPts val="0"/>
              </a:spcBef>
              <a:spcAft>
                <a:spcPts val="0"/>
              </a:spcAft>
              <a:buNone/>
            </a:pPr>
            <a:r>
              <a:rPr lang="ko"/>
              <a:t>슬라이드 114 ‘마무리 — 신뢰할 답을 찾게 하고, 대화로 잇고, 기록으로 고친다’. 16:9 한국어 교육 슬라이드. 한 가지 주장: 전문성·발견성·연결성·지속성은 한 번의 게시물이 아니라 반복 가능한 작은 운영 체계다. 화면 문구: • 전문성: 질문 + 근거</a:t>
            </a:r>
            <a:endParaRPr/>
          </a:p>
          <a:p>
            <a:pPr indent="0" lvl="0" marL="0" rtl="0" algn="l">
              <a:spcBef>
                <a:spcPts val="0"/>
              </a:spcBef>
              <a:spcAft>
                <a:spcPts val="0"/>
              </a:spcAft>
              <a:buNone/>
            </a:pPr>
            <a:r>
              <a:rPr lang="ko"/>
              <a:t>• 발견성: 고객 언어 + 자격</a:t>
            </a:r>
            <a:endParaRPr/>
          </a:p>
          <a:p>
            <a:pPr indent="0" lvl="0" marL="0" rtl="0" algn="l">
              <a:spcBef>
                <a:spcPts val="0"/>
              </a:spcBef>
              <a:spcAft>
                <a:spcPts val="0"/>
              </a:spcAft>
              <a:buNone/>
            </a:pPr>
            <a:r>
              <a:rPr lang="ko"/>
              <a:t>• 연결성: 반응 버튼 + 한 CTA</a:t>
            </a:r>
            <a:endParaRPr/>
          </a:p>
          <a:p>
            <a:pPr indent="0" lvl="0" marL="0" rtl="0" algn="l">
              <a:spcBef>
                <a:spcPts val="0"/>
              </a:spcBef>
              <a:spcAft>
                <a:spcPts val="0"/>
              </a:spcAft>
              <a:buNone/>
            </a:pPr>
            <a:r>
              <a:rPr lang="ko"/>
              <a:t>• 지속성: 지표 + 한 수정</a:t>
            </a:r>
            <a:endParaRPr/>
          </a:p>
          <a:p>
            <a:pPr indent="0" lvl="0" marL="0" rtl="0" algn="l">
              <a:spcBef>
                <a:spcPts val="0"/>
              </a:spcBef>
              <a:spcAft>
                <a:spcPts val="0"/>
              </a:spcAft>
              <a:buNone/>
            </a:pPr>
            <a:r>
              <a:rPr lang="ko"/>
              <a:t>• 오늘의 완료: 기능 지도 + Story 3장 시각 구성: 첫 슬라이드의 네 단계가 완성된 순환으로 닫히고, 중앙에 두 결과물 체크. 워크북 연결: 공통 결과물 2종 제출/저장 확인 --- ## 강사용 기능·사실 재확인표 강의 직전 앱과 공식 링크에서 다시 확인한다. 기능은 국가·언어·앱 버전·연령·공개 여부·계정 유형·적격성에 따라 다를 수 있다. | 항목 | 수업에서 말할 수 있는 범위 | 공식 출처 | |---|---|---| | 이미지별 대체 텍스트 | 게시물 편집에서 alt text를 작성·수정할 수 있다. 캐러셀에서는 이미지별 설명과 전체 캡션의 역할을 구분해 교육한다. | https://help.instagram.com/503708446705527 | | Account Status | 프로 계정은 콘텐츠·프로필의 추천 자격 문제와 수정/재검토 경로를 확인할 수 있다. 자격이 있어도 추천은 보장되지 않는다. | https://help.instagram.com/653964212890722 | | 외부 검색 색인 | 18세 이상 공개 프로 계정의 적격 공개 사진·영상은 제3자 검색엔진에 색인될 수 있고 설정에서 허용을 끌 수 있다. 제거 반영 시점은 보장되지 않는다. | https://help.instagram.com/147542625391305 | | Instagram Search | 키워드로 사진·영상·해시태그·계정·오디오·태그·장소를 찾을 수 있다. 특정 키워드 밀도·반복의 순위 효과는 공식 보장 없음. | https://help.instagram.com/1482378711987121 | | Trial Reels | 비팔로워에게 먼저 시험하고 이후 전체 공개를 선택할 수 있다. 계정별 토글 노출 확인. | https://creators.instagram.com/blog/instagram-trial-reels | | Story 스티커 | Poll, Questions, Link, Add Yours, Reveal, Cutouts, Frames 등은 목적이 다르며 일부 기능은 모두에게 보이지 않을 수 있다. | https://help.instagram.com/151273688993748 ; https://about.instagram.com/blog/announcements/new-stickers-for-stories | | Highlights | Story는 24시간, Archive는 기본 비공개 저장, Highlight는 프로필에 누적 가능. | https://about.instagram.com/blog/tips-and-tricks/how-to-use-instagram-stories | | Collab | 공개 원 작성자가 상대를 초대하고 수락 시 공동 저자·상대 프로필/Feed 배포. 소유·설정은 원 작성자 중심. | https://help.instagram.com/291200585956732 | | Live | 2026-09-15 현재 시작 조건은 공개 계정+1,000 팔로워. 1시간~90일 전 예약, 게스트 최대 3, 관리자 1, 종료 후 Archive/Replay 경로. | https://help.instagram.com/272122157758915 외 슬라이드 41 링크 | | Insights | 프로 계정에서 콘텐츠·기간·행동 지표를 확인한다. 지표별 정의와 표시 조건은 계정/콘텐츠에 따라 다를 수 있다. | https://help.instagram.com/788388387972460 | ## 수업 운영 대체 경로 1. Instagram 로그인 불가 → 빈 휴대전화 프레임 또는 메모에 숨은 기능 지도·Story 3장 저장. 2. 특정 기능 미노출 → `안 보임/확인 필요`로 기록하고 기능의 목적·대체 행동을 설계. 3. AI 접속 불가 → 어제의 질문·근거·블로그 골격을 직접 3장으로 축약. 4. 디자인 도구 사용 곤란 → 흰 배경·검은 글자·한 장 한 문장으로 완료. 5. 링크 미준비 → Link CTA 대신 답장·DM·프로필 확인 중 준비된 행동 하나로 변경. 6. 시간 부족 → 선택 캐러셀/릴스를 중단하고 숨은 기능 지도와 Story 3장 검수에 집중. 7. Live 조건 미충족 → 녹화 Q&amp;A, Story Questions, Collab 후보 설계로 대체. ## 출처 파일 - 국내 사례: `/home/kangkun/instagram_case_candidates_2026-09-15.md` - Meta·Instagram 공식 변화 정리: `/home/kangkun/instagram_meta_official_updates_2026-09-15.md` - 기존 실습안: `/home/kangkun/instagram_강의흐름_최소실습_설계.md` - 추가 확인 기준일: 2026-09-15. 사실·사례·수치는 출처와 확인 범위를 유지하고 가짜 UI·가짜 성과 이미지를 만들지 않는다.</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ko"/>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ko"/>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s://www.instagram.com/reel/DaKjVMnzGv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hyperlink" Target="https://www.instagram.com/reel/DY1VFO6JNY7/"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s://www.instagram.com/reel/DZcmKpOz7t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hyperlink" Target="https://www.instagram.com/reel/DR_PxsVAnDM/"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hyperlink" Target="https://help.instagram.com/503708446705527"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1.xml"/><Relationship Id="rId3" Type="http://schemas.openxmlformats.org/officeDocument/2006/relationships/hyperlink" Target="https://help.instagram.com/1482378711987121"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2.xml"/><Relationship Id="rId3" Type="http://schemas.openxmlformats.org/officeDocument/2006/relationships/hyperlink" Target="https://help.instagram.com/1482378711987121"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 Id="rId3" Type="http://schemas.openxmlformats.org/officeDocument/2006/relationships/hyperlink" Target="https://www.instagram.com/reel/DRTZuycgUaH/"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7.xml"/><Relationship Id="rId3" Type="http://schemas.openxmlformats.org/officeDocument/2006/relationships/hyperlink" Target="https://help.instagram.com/14754262539130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8.xml"/><Relationship Id="rId3" Type="http://schemas.openxmlformats.org/officeDocument/2006/relationships/hyperlink" Target="https://help.instagram.com/653964212890722"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9.xml"/><Relationship Id="rId3" Type="http://schemas.openxmlformats.org/officeDocument/2006/relationships/hyperlink" Target="https://www.instagram.com/reel/Dap371wyQMv/"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0.xml"/><Relationship Id="rId3" Type="http://schemas.openxmlformats.org/officeDocument/2006/relationships/hyperlink" Target="https://www.instagram.com/p/DSalTolEbvf/?hl=en"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2.xml"/><Relationship Id="rId3" Type="http://schemas.openxmlformats.org/officeDocument/2006/relationships/hyperlink" Target="https://creators.instagram.com/blog/instagram-trial-reels"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3.xml"/><Relationship Id="rId3" Type="http://schemas.openxmlformats.org/officeDocument/2006/relationships/hyperlink" Target="https://help.instagram.com/2720958398006062"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1.xml"/><Relationship Id="rId3" Type="http://schemas.openxmlformats.org/officeDocument/2006/relationships/hyperlink" Target="https://help.instagram.com/664109784733070;"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2.xml"/><Relationship Id="rId3" Type="http://schemas.openxmlformats.org/officeDocument/2006/relationships/hyperlink" Target="https://about.instagram.com/blog/tips-and-tricks/how-to-use-instagram-stories" TargetMode="Externa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7.xml"/><Relationship Id="rId3" Type="http://schemas.openxmlformats.org/officeDocument/2006/relationships/hyperlink" Target="https://help.instagram.com/151273688993748"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8.xml"/><Relationship Id="rId3" Type="http://schemas.openxmlformats.org/officeDocument/2006/relationships/hyperlink" Target="https://www.instagram.com/reel/DcIONJsTREL/"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0.xml"/><Relationship Id="rId3" Type="http://schemas.openxmlformats.org/officeDocument/2006/relationships/hyperlink" Target="https://www.instagram.com/reel/DbYQfWwBrMa/" TargetMode="Externa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2.xml"/><Relationship Id="rId3" Type="http://schemas.openxmlformats.org/officeDocument/2006/relationships/hyperlink" Target="https://about.instagram.com/blog/tips-and-tricks/how-to-use-instagram-stories"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6.xml"/><Relationship Id="rId3" Type="http://schemas.openxmlformats.org/officeDocument/2006/relationships/hyperlink" Target="https://help.instagram.com/291200585956732"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3.xml"/><Relationship Id="rId3" Type="http://schemas.openxmlformats.org/officeDocument/2006/relationships/hyperlink" Target="https://help.instagram.com/272122157758915"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7.xml"/><Relationship Id="rId3" Type="http://schemas.openxmlformats.org/officeDocument/2006/relationships/hyperlink" Target="https://www.facebook.com/business/success/moschino"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8.xml"/><Relationship Id="rId3" Type="http://schemas.openxmlformats.org/officeDocument/2006/relationships/hyperlink" Target="https://www.facebook.com/business/success/moschino"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9.xml"/><Relationship Id="rId3" Type="http://schemas.openxmlformats.org/officeDocument/2006/relationships/hyperlink" Target="https://www.facebook.com/business/success/moschino" TargetMode="Externa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0.xml"/><Relationship Id="rId3" Type="http://schemas.openxmlformats.org/officeDocument/2006/relationships/hyperlink" Target="https://www.facebook.com/business/success/mel-science"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1.xml"/><Relationship Id="rId3" Type="http://schemas.openxmlformats.org/officeDocument/2006/relationships/hyperlink" Target="https://www.facebook.com/business/success/mel-science"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2.xml"/><Relationship Id="rId3" Type="http://schemas.openxmlformats.org/officeDocument/2006/relationships/hyperlink" Target="https://en-gb.facebook.com/business/success/emaar"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3.xml"/><Relationship Id="rId3" Type="http://schemas.openxmlformats.org/officeDocument/2006/relationships/hyperlink" Target="https://en-gb.facebook.com/business/success/emaar"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4.xml"/><Relationship Id="rId3" Type="http://schemas.openxmlformats.org/officeDocument/2006/relationships/hyperlink" Target="https://about.instagram.com/blog/announcements/doubling-up-on-instagram-live-with-live-rooms"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7.xml"/><Relationship Id="rId3" Type="http://schemas.openxmlformats.org/officeDocument/2006/relationships/hyperlink" Target="https://help.instagram.com/205039954953836"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7.xml"/><Relationship Id="rId3" Type="http://schemas.openxmlformats.org/officeDocument/2006/relationships/hyperlink" Target="https://help.instagram.com/148629740583709"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0.xml"/><Relationship Id="rId3" Type="http://schemas.openxmlformats.org/officeDocument/2006/relationships/hyperlink" Target="https://help.instagram.com/788388387972460"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2.xml"/><Relationship Id="rId3" Type="http://schemas.openxmlformats.org/officeDocument/2006/relationships/hyperlink" Target="https://creators.instagram.com/blog/video-insights" TargetMode="Externa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3.xml"/><Relationship Id="rId3" Type="http://schemas.openxmlformats.org/officeDocument/2006/relationships/hyperlink" Target="https://creators.instagram.com/blog/rewarding-original-creators-on-instagram"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5.xml"/><Relationship Id="rId3" Type="http://schemas.openxmlformats.org/officeDocument/2006/relationships/hyperlink" Target="https://help.instagram.com/313829416281232"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6.xml"/><Relationship Id="rId3" Type="http://schemas.openxmlformats.org/officeDocument/2006/relationships/hyperlink" Target="https://help.instagram.com/313829416281232"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7.xml"/><Relationship Id="rId3" Type="http://schemas.openxmlformats.org/officeDocument/2006/relationships/hyperlink" Target="https://transparency.meta.com/governance/tracking-impact/labeling-ai-content;"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8.xml"/><Relationship Id="rId3" Type="http://schemas.openxmlformats.org/officeDocument/2006/relationships/hyperlink" Target="https://help.instagram.com/313829416281232" TargetMode="Externa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53" name="Shape 53"/>
        <p:cNvGrpSpPr/>
        <p:nvPr/>
      </p:nvGrpSpPr>
      <p:grpSpPr>
        <a:xfrm>
          <a:off x="0" y="0"/>
          <a:ext cx="0" cy="0"/>
          <a:chOff x="0" y="0"/>
          <a:chExt cx="0" cy="0"/>
        </a:xfrm>
      </p:grpSpPr>
      <p:sp>
        <p:nvSpPr>
          <p:cNvPr id="54" name="Google Shape;54;p13"/>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여는 흐름</a:t>
            </a:r>
            <a:endParaRPr b="1" sz="1000">
              <a:solidFill>
                <a:srgbClr val="171426"/>
              </a:solidFill>
              <a:latin typeface="Noto Sans KR"/>
              <a:ea typeface="Noto Sans KR"/>
              <a:cs typeface="Noto Sans KR"/>
              <a:sym typeface="Noto Sans KR"/>
            </a:endParaRPr>
          </a:p>
        </p:txBody>
      </p:sp>
      <p:sp>
        <p:nvSpPr>
          <p:cNvPr id="55" name="Google Shape;55;p1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FFFFFF"/>
                </a:solidFill>
                <a:latin typeface="Noto Sans KR"/>
                <a:ea typeface="Noto Sans KR"/>
                <a:cs typeface="Noto Sans KR"/>
                <a:sym typeface="Noto Sans KR"/>
              </a:rPr>
              <a:t>블로그의 답을 Instagram의 움직임으로</a:t>
            </a:r>
            <a:endParaRPr b="1" sz="2700">
              <a:solidFill>
                <a:srgbClr val="FFFFFF"/>
              </a:solidFill>
              <a:latin typeface="Noto Sans KR"/>
              <a:ea typeface="Noto Sans KR"/>
              <a:cs typeface="Noto Sans KR"/>
              <a:sym typeface="Noto Sans KR"/>
            </a:endParaRPr>
          </a:p>
        </p:txBody>
      </p:sp>
      <p:sp>
        <p:nvSpPr>
          <p:cNvPr id="56" name="Google Shape;56;p1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1/114</a:t>
            </a:r>
            <a:endParaRPr sz="850">
              <a:solidFill>
                <a:srgbClr val="F4B7D0"/>
              </a:solidFill>
              <a:latin typeface="Noto Sans KR"/>
              <a:ea typeface="Noto Sans KR"/>
              <a:cs typeface="Noto Sans KR"/>
              <a:sym typeface="Noto Sans KR"/>
            </a:endParaRPr>
          </a:p>
        </p:txBody>
      </p:sp>
      <p:sp>
        <p:nvSpPr>
          <p:cNvPr id="57" name="Google Shape;57;p13"/>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 name="Google Shape;59;p13"/>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 name="Google Shape;60;p13"/>
          <p:cNvSpPr txBox="1"/>
          <p:nvPr/>
        </p:nvSpPr>
        <p:spPr>
          <a:xfrm>
            <a:off x="533400" y="1308100"/>
            <a:ext cx="4953000" cy="3174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None/>
            </a:pPr>
            <a:r>
              <a:rPr b="1" lang="ko" sz="1200">
                <a:solidFill>
                  <a:srgbClr val="FCAF45"/>
                </a:solidFill>
                <a:latin typeface="Noto Sans KR"/>
                <a:ea typeface="Noto Sans KR"/>
                <a:cs typeface="Noto Sans KR"/>
                <a:sym typeface="Noto Sans KR"/>
              </a:rPr>
              <a:t>포천여성새일센터 · 강사용 · 240분</a:t>
            </a:r>
            <a:endParaRPr b="1" sz="1200">
              <a:solidFill>
                <a:srgbClr val="FCAF45"/>
              </a:solidFill>
              <a:latin typeface="Noto Sans KR"/>
              <a:ea typeface="Noto Sans KR"/>
              <a:cs typeface="Noto Sans KR"/>
              <a:sym typeface="Noto Sans KR"/>
            </a:endParaRPr>
          </a:p>
        </p:txBody>
      </p:sp>
      <p:sp>
        <p:nvSpPr>
          <p:cNvPr id="61" name="Google Shape;61;p13"/>
          <p:cNvSpPr txBox="1"/>
          <p:nvPr/>
        </p:nvSpPr>
        <p:spPr>
          <a:xfrm>
            <a:off x="533400" y="1739900"/>
            <a:ext cx="7874100" cy="11811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3200">
                <a:solidFill>
                  <a:srgbClr val="FFFFFF"/>
                </a:solidFill>
                <a:latin typeface="Noto Sans KR"/>
                <a:ea typeface="Noto Sans KR"/>
                <a:cs typeface="Noto Sans KR"/>
                <a:sym typeface="Noto Sans KR"/>
              </a:rPr>
              <a:t>블로그의 답을</a:t>
            </a:r>
            <a:endParaRPr b="1" sz="3200">
              <a:solidFill>
                <a:srgbClr val="FFFFFF"/>
              </a:solidFill>
              <a:latin typeface="Noto Sans KR"/>
              <a:ea typeface="Noto Sans KR"/>
              <a:cs typeface="Noto Sans KR"/>
              <a:sym typeface="Noto Sans KR"/>
            </a:endParaRPr>
          </a:p>
          <a:p>
            <a:pPr indent="0" lvl="0" marL="0" rtl="0" algn="l">
              <a:lnSpc>
                <a:spcPct val="100000"/>
              </a:lnSpc>
              <a:spcBef>
                <a:spcPts val="0"/>
              </a:spcBef>
              <a:spcAft>
                <a:spcPts val="0"/>
              </a:spcAft>
              <a:buNone/>
            </a:pPr>
            <a:r>
              <a:rPr b="1" lang="ko" sz="3200">
                <a:solidFill>
                  <a:srgbClr val="FFFFFF"/>
                </a:solidFill>
                <a:latin typeface="Noto Sans KR"/>
                <a:ea typeface="Noto Sans KR"/>
                <a:cs typeface="Noto Sans KR"/>
                <a:sym typeface="Noto Sans KR"/>
              </a:rPr>
              <a:t>Instagram의 움직임으로</a:t>
            </a:r>
            <a:endParaRPr b="1" sz="3200">
              <a:solidFill>
                <a:srgbClr val="FFFFFF"/>
              </a:solidFill>
              <a:latin typeface="Noto Sans KR"/>
              <a:ea typeface="Noto Sans KR"/>
              <a:cs typeface="Noto Sans KR"/>
              <a:sym typeface="Noto Sans KR"/>
            </a:endParaRPr>
          </a:p>
        </p:txBody>
      </p:sp>
      <p:sp>
        <p:nvSpPr>
          <p:cNvPr id="62" name="Google Shape;62;p13"/>
          <p:cNvSpPr txBox="1"/>
          <p:nvPr/>
        </p:nvSpPr>
        <p:spPr>
          <a:xfrm>
            <a:off x="558800" y="3098800"/>
            <a:ext cx="7429500" cy="571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600">
                <a:solidFill>
                  <a:srgbClr val="F4B7D0"/>
                </a:solidFill>
                <a:latin typeface="Noto Sans KR"/>
                <a:ea typeface="Noto Sans KR"/>
                <a:cs typeface="Noto Sans KR"/>
                <a:sym typeface="Noto Sans KR"/>
              </a:rPr>
              <a:t>오늘은 새 내용을 만드는 시간이 아니라 어제 만든 질문과 근거를 Instagram 행동으로 바꾸는 시간이다.</a:t>
            </a:r>
            <a:endParaRPr sz="1600">
              <a:solidFill>
                <a:srgbClr val="F4B7D0"/>
              </a:solidFill>
              <a:latin typeface="Noto Sans KR"/>
              <a:ea typeface="Noto Sans KR"/>
              <a:cs typeface="Noto Sans KR"/>
              <a:sym typeface="Noto Sans KR"/>
            </a:endParaRPr>
          </a:p>
        </p:txBody>
      </p:sp>
      <p:sp>
        <p:nvSpPr>
          <p:cNvPr id="63" name="Google Shape;63;p13"/>
          <p:cNvSpPr/>
          <p:nvPr/>
        </p:nvSpPr>
        <p:spPr>
          <a:xfrm>
            <a:off x="558800" y="3848100"/>
            <a:ext cx="1536600" cy="4065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300">
                <a:solidFill>
                  <a:srgbClr val="171426"/>
                </a:solidFill>
                <a:latin typeface="Noto Sans KR"/>
                <a:ea typeface="Noto Sans KR"/>
                <a:cs typeface="Noto Sans KR"/>
                <a:sym typeface="Noto Sans KR"/>
              </a:rPr>
              <a:t>전문성</a:t>
            </a:r>
            <a:endParaRPr b="1" sz="1300">
              <a:solidFill>
                <a:srgbClr val="171426"/>
              </a:solidFill>
              <a:latin typeface="Noto Sans KR"/>
              <a:ea typeface="Noto Sans KR"/>
              <a:cs typeface="Noto Sans KR"/>
              <a:sym typeface="Noto Sans KR"/>
            </a:endParaRPr>
          </a:p>
        </p:txBody>
      </p:sp>
      <p:sp>
        <p:nvSpPr>
          <p:cNvPr id="64" name="Google Shape;64;p13"/>
          <p:cNvSpPr/>
          <p:nvPr/>
        </p:nvSpPr>
        <p:spPr>
          <a:xfrm>
            <a:off x="2298700" y="3848100"/>
            <a:ext cx="1536600" cy="4065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300">
                <a:solidFill>
                  <a:srgbClr val="171426"/>
                </a:solidFill>
                <a:latin typeface="Noto Sans KR"/>
                <a:ea typeface="Noto Sans KR"/>
                <a:cs typeface="Noto Sans KR"/>
                <a:sym typeface="Noto Sans KR"/>
              </a:rPr>
              <a:t>발견성</a:t>
            </a:r>
            <a:endParaRPr b="1" sz="1300">
              <a:solidFill>
                <a:srgbClr val="171426"/>
              </a:solidFill>
              <a:latin typeface="Noto Sans KR"/>
              <a:ea typeface="Noto Sans KR"/>
              <a:cs typeface="Noto Sans KR"/>
              <a:sym typeface="Noto Sans KR"/>
            </a:endParaRPr>
          </a:p>
        </p:txBody>
      </p:sp>
      <p:sp>
        <p:nvSpPr>
          <p:cNvPr id="65" name="Google Shape;65;p13"/>
          <p:cNvSpPr/>
          <p:nvPr/>
        </p:nvSpPr>
        <p:spPr>
          <a:xfrm>
            <a:off x="4038600" y="3848100"/>
            <a:ext cx="1536600" cy="4065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300">
                <a:solidFill>
                  <a:srgbClr val="171426"/>
                </a:solidFill>
                <a:latin typeface="Noto Sans KR"/>
                <a:ea typeface="Noto Sans KR"/>
                <a:cs typeface="Noto Sans KR"/>
                <a:sym typeface="Noto Sans KR"/>
              </a:rPr>
              <a:t>연결성</a:t>
            </a:r>
            <a:endParaRPr b="1" sz="1300">
              <a:solidFill>
                <a:srgbClr val="171426"/>
              </a:solidFill>
              <a:latin typeface="Noto Sans KR"/>
              <a:ea typeface="Noto Sans KR"/>
              <a:cs typeface="Noto Sans KR"/>
              <a:sym typeface="Noto Sans KR"/>
            </a:endParaRPr>
          </a:p>
        </p:txBody>
      </p:sp>
      <p:sp>
        <p:nvSpPr>
          <p:cNvPr id="66" name="Google Shape;66;p13"/>
          <p:cNvSpPr/>
          <p:nvPr/>
        </p:nvSpPr>
        <p:spPr>
          <a:xfrm>
            <a:off x="5778500" y="3848100"/>
            <a:ext cx="1536600" cy="4065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300">
                <a:solidFill>
                  <a:srgbClr val="171426"/>
                </a:solidFill>
                <a:latin typeface="Noto Sans KR"/>
                <a:ea typeface="Noto Sans KR"/>
                <a:cs typeface="Noto Sans KR"/>
                <a:sym typeface="Noto Sans KR"/>
              </a:rPr>
              <a:t>Live 심화</a:t>
            </a:r>
            <a:endParaRPr b="1" sz="1300">
              <a:solidFill>
                <a:srgbClr val="171426"/>
              </a:solidFill>
              <a:latin typeface="Noto Sans KR"/>
              <a:ea typeface="Noto Sans KR"/>
              <a:cs typeface="Noto Sans KR"/>
              <a:sym typeface="Noto Sans K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0" name="Shape 70"/>
        <p:cNvGrpSpPr/>
        <p:nvPr/>
      </p:nvGrpSpPr>
      <p:grpSpPr>
        <a:xfrm>
          <a:off x="0" y="0"/>
          <a:ext cx="0" cy="0"/>
          <a:chOff x="0" y="0"/>
          <a:chExt cx="0" cy="0"/>
        </a:xfrm>
      </p:grpSpPr>
      <p:sp>
        <p:nvSpPr>
          <p:cNvPr id="71" name="Google Shape;71;p1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72" name="Google Shape;72;p1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사람은 결국 실패하고 싶지 않다</a:t>
            </a:r>
            <a:endParaRPr b="1" sz="2700">
              <a:solidFill>
                <a:srgbClr val="241D31"/>
              </a:solidFill>
              <a:latin typeface="Noto Sans KR"/>
              <a:ea typeface="Noto Sans KR"/>
              <a:cs typeface="Noto Sans KR"/>
              <a:sym typeface="Noto Sans KR"/>
            </a:endParaRPr>
          </a:p>
        </p:txBody>
      </p:sp>
      <p:sp>
        <p:nvSpPr>
          <p:cNvPr id="73" name="Google Shape;73;p1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2/114</a:t>
            </a:r>
            <a:endParaRPr sz="850">
              <a:solidFill>
                <a:srgbClr val="675F70"/>
              </a:solidFill>
              <a:latin typeface="Noto Sans KR"/>
              <a:ea typeface="Noto Sans KR"/>
              <a:cs typeface="Noto Sans KR"/>
              <a:sym typeface="Noto Sans KR"/>
            </a:endParaRPr>
          </a:p>
        </p:txBody>
      </p:sp>
      <p:sp>
        <p:nvSpPr>
          <p:cNvPr id="74" name="Google Shape;74;p1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 name="Google Shape;75;p1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6" name="Google Shape;76;p1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 name="Google Shape;77;p1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고객은 선택 전에 실패 가능성을 줄이려 한다</a:t>
            </a:r>
            <a:endParaRPr sz="1550">
              <a:solidFill>
                <a:srgbClr val="675F70"/>
              </a:solidFill>
              <a:latin typeface="Noto Sans KR"/>
              <a:ea typeface="Noto Sans KR"/>
              <a:cs typeface="Noto Sans KR"/>
              <a:sym typeface="Noto Sans KR"/>
            </a:endParaRPr>
          </a:p>
        </p:txBody>
      </p:sp>
      <p:sp>
        <p:nvSpPr>
          <p:cNvPr id="78" name="Google Shape;78;p14"/>
          <p:cNvSpPr/>
          <p:nvPr/>
        </p:nvSpPr>
        <p:spPr>
          <a:xfrm>
            <a:off x="1625600"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79" name="Google Shape;79;p14"/>
          <p:cNvSpPr/>
          <p:nvPr/>
        </p:nvSpPr>
        <p:spPr>
          <a:xfrm>
            <a:off x="457200" y="2336800"/>
            <a:ext cx="26670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고객은 선택 전에 실패 가능성을 줄이려 한다</a:t>
            </a:r>
            <a:endParaRPr b="1" sz="1500">
              <a:solidFill>
                <a:srgbClr val="241D31"/>
              </a:solidFill>
              <a:latin typeface="Noto Sans KR"/>
              <a:ea typeface="Noto Sans KR"/>
              <a:cs typeface="Noto Sans KR"/>
              <a:sym typeface="Noto Sans KR"/>
            </a:endParaRPr>
          </a:p>
        </p:txBody>
      </p:sp>
      <p:sp>
        <p:nvSpPr>
          <p:cNvPr id="80" name="Google Shape;80;p14"/>
          <p:cNvSpPr txBox="1"/>
          <p:nvPr/>
        </p:nvSpPr>
        <p:spPr>
          <a:xfrm>
            <a:off x="312420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81" name="Google Shape;81;p14"/>
          <p:cNvSpPr/>
          <p:nvPr/>
        </p:nvSpPr>
        <p:spPr>
          <a:xfrm>
            <a:off x="4406900"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82" name="Google Shape;82;p14"/>
          <p:cNvSpPr/>
          <p:nvPr/>
        </p:nvSpPr>
        <p:spPr>
          <a:xfrm>
            <a:off x="3238500" y="2336800"/>
            <a:ext cx="26670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탐색 → 비교 → 인지 → 저장·공유</a:t>
            </a:r>
            <a:endParaRPr b="1" sz="1500">
              <a:solidFill>
                <a:srgbClr val="241D31"/>
              </a:solidFill>
              <a:latin typeface="Noto Sans KR"/>
              <a:ea typeface="Noto Sans KR"/>
              <a:cs typeface="Noto Sans KR"/>
              <a:sym typeface="Noto Sans KR"/>
            </a:endParaRPr>
          </a:p>
        </p:txBody>
      </p:sp>
      <p:sp>
        <p:nvSpPr>
          <p:cNvPr id="83" name="Google Shape;83;p14"/>
          <p:cNvSpPr txBox="1"/>
          <p:nvPr/>
        </p:nvSpPr>
        <p:spPr>
          <a:xfrm>
            <a:off x="590550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84" name="Google Shape;84;p14"/>
          <p:cNvSpPr/>
          <p:nvPr/>
        </p:nvSpPr>
        <p:spPr>
          <a:xfrm>
            <a:off x="7188200"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85" name="Google Shape;85;p14"/>
          <p:cNvSpPr/>
          <p:nvPr/>
        </p:nvSpPr>
        <p:spPr>
          <a:xfrm>
            <a:off x="6019800" y="2336800"/>
            <a:ext cx="26670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콘텐츠의 역할: 더 안전한 선택을 돕기</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89" name="Shape 89"/>
        <p:cNvGrpSpPr/>
        <p:nvPr/>
      </p:nvGrpSpPr>
      <p:grpSpPr>
        <a:xfrm>
          <a:off x="0" y="0"/>
          <a:ext cx="0" cy="0"/>
          <a:chOff x="0" y="0"/>
          <a:chExt cx="0" cy="0"/>
        </a:xfrm>
      </p:grpSpPr>
      <p:sp>
        <p:nvSpPr>
          <p:cNvPr id="90" name="Google Shape;90;p1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91" name="Google Shape;91;p1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채널마다 고객이 확인하려는 것이 다르다</a:t>
            </a:r>
            <a:endParaRPr b="1" sz="2700">
              <a:solidFill>
                <a:srgbClr val="241D31"/>
              </a:solidFill>
              <a:latin typeface="Noto Sans KR"/>
              <a:ea typeface="Noto Sans KR"/>
              <a:cs typeface="Noto Sans KR"/>
              <a:sym typeface="Noto Sans KR"/>
            </a:endParaRPr>
          </a:p>
        </p:txBody>
      </p:sp>
      <p:sp>
        <p:nvSpPr>
          <p:cNvPr id="92" name="Google Shape;92;p1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3/114</a:t>
            </a:r>
            <a:endParaRPr sz="850">
              <a:solidFill>
                <a:srgbClr val="675F70"/>
              </a:solidFill>
              <a:latin typeface="Noto Sans KR"/>
              <a:ea typeface="Noto Sans KR"/>
              <a:cs typeface="Noto Sans KR"/>
              <a:sym typeface="Noto Sans KR"/>
            </a:endParaRPr>
          </a:p>
        </p:txBody>
      </p:sp>
      <p:sp>
        <p:nvSpPr>
          <p:cNvPr id="93" name="Google Shape;93;p1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5" name="Google Shape;95;p1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 name="Google Shape;96;p1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네이버: 내가 원하는 모습이 있는가?</a:t>
            </a:r>
            <a:endParaRPr sz="1550">
              <a:solidFill>
                <a:srgbClr val="675F70"/>
              </a:solidFill>
              <a:latin typeface="Noto Sans KR"/>
              <a:ea typeface="Noto Sans KR"/>
              <a:cs typeface="Noto Sans KR"/>
              <a:sym typeface="Noto Sans KR"/>
            </a:endParaRPr>
          </a:p>
        </p:txBody>
      </p:sp>
      <p:sp>
        <p:nvSpPr>
          <p:cNvPr id="97" name="Google Shape;97;p15"/>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네이버: 내가 원하는 모습이 있는가?</a:t>
            </a:r>
            <a:endParaRPr b="1" sz="1600">
              <a:solidFill>
                <a:srgbClr val="241D31"/>
              </a:solidFill>
              <a:latin typeface="Noto Sans KR"/>
              <a:ea typeface="Noto Sans KR"/>
              <a:cs typeface="Noto Sans KR"/>
              <a:sym typeface="Noto Sans KR"/>
            </a:endParaRPr>
          </a:p>
        </p:txBody>
      </p:sp>
      <p:sp>
        <p:nvSpPr>
          <p:cNvPr id="98" name="Google Shape;98;p15"/>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Instagram: 타인의 실제 경험은 어떠한가?</a:t>
            </a:r>
            <a:endParaRPr b="1" sz="1600">
              <a:solidFill>
                <a:srgbClr val="241D31"/>
              </a:solidFill>
              <a:latin typeface="Noto Sans KR"/>
              <a:ea typeface="Noto Sans KR"/>
              <a:cs typeface="Noto Sans KR"/>
              <a:sym typeface="Noto Sans KR"/>
            </a:endParaRPr>
          </a:p>
        </p:txBody>
      </p:sp>
      <p:sp>
        <p:nvSpPr>
          <p:cNvPr id="99" name="Google Shape;99;p15"/>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YouTube: 문제 해결 과정은 어떻게 되는가?</a:t>
            </a:r>
            <a:endParaRPr b="1" sz="1600">
              <a:solidFill>
                <a:srgbClr val="241D31"/>
              </a:solidFill>
              <a:latin typeface="Noto Sans KR"/>
              <a:ea typeface="Noto Sans KR"/>
              <a:cs typeface="Noto Sans KR"/>
              <a:sym typeface="Noto Sans KR"/>
            </a:endParaRPr>
          </a:p>
        </p:txBody>
      </p:sp>
      <p:sp>
        <p:nvSpPr>
          <p:cNvPr id="100" name="Google Shape;100;p15"/>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같은 질문도 채널에 따라 보여줄 근거가 달라진다</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4" name="Shape 104"/>
        <p:cNvGrpSpPr/>
        <p:nvPr/>
      </p:nvGrpSpPr>
      <p:grpSpPr>
        <a:xfrm>
          <a:off x="0" y="0"/>
          <a:ext cx="0" cy="0"/>
          <a:chOff x="0" y="0"/>
          <a:chExt cx="0" cy="0"/>
        </a:xfrm>
      </p:grpSpPr>
      <p:sp>
        <p:nvSpPr>
          <p:cNvPr id="105" name="Google Shape;105;p1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106" name="Google Shape;106;p1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오늘 끝낼 두 가지</a:t>
            </a:r>
            <a:endParaRPr b="1" sz="2700">
              <a:solidFill>
                <a:srgbClr val="241D31"/>
              </a:solidFill>
              <a:latin typeface="Noto Sans KR"/>
              <a:ea typeface="Noto Sans KR"/>
              <a:cs typeface="Noto Sans KR"/>
              <a:sym typeface="Noto Sans KR"/>
            </a:endParaRPr>
          </a:p>
        </p:txBody>
      </p:sp>
      <p:sp>
        <p:nvSpPr>
          <p:cNvPr id="107" name="Google Shape;107;p1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4/114</a:t>
            </a:r>
            <a:endParaRPr sz="850">
              <a:solidFill>
                <a:srgbClr val="675F70"/>
              </a:solidFill>
              <a:latin typeface="Noto Sans KR"/>
              <a:ea typeface="Noto Sans KR"/>
              <a:cs typeface="Noto Sans KR"/>
              <a:sym typeface="Noto Sans KR"/>
            </a:endParaRPr>
          </a:p>
        </p:txBody>
      </p:sp>
      <p:sp>
        <p:nvSpPr>
          <p:cNvPr id="108" name="Google Shape;108;p1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 name="Google Shape;109;p1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1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 name="Google Shape;111;p1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모두가 숨은 기능 지도와 스토리 3장을 완성하고, 빠른 학습자만 형식을 확장한다.</a:t>
            </a:r>
            <a:endParaRPr sz="1350">
              <a:solidFill>
                <a:srgbClr val="675F70"/>
              </a:solidFill>
              <a:latin typeface="Noto Sans KR"/>
              <a:ea typeface="Noto Sans KR"/>
              <a:cs typeface="Noto Sans KR"/>
              <a:sym typeface="Noto Sans KR"/>
            </a:endParaRPr>
          </a:p>
        </p:txBody>
      </p:sp>
      <p:sp>
        <p:nvSpPr>
          <p:cNvPr id="112" name="Google Shape;112;p1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필수 ① 나의 숨은 기능 지도</a:t>
            </a:r>
            <a:endParaRPr b="1" sz="1600">
              <a:solidFill>
                <a:srgbClr val="241D31"/>
              </a:solidFill>
              <a:latin typeface="Noto Sans KR"/>
              <a:ea typeface="Noto Sans KR"/>
              <a:cs typeface="Noto Sans KR"/>
              <a:sym typeface="Noto Sans KR"/>
            </a:endParaRPr>
          </a:p>
        </p:txBody>
      </p:sp>
      <p:sp>
        <p:nvSpPr>
          <p:cNvPr id="113" name="Google Shape;113;p1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필수 ② 고객 질문 스토리 3장</a:t>
            </a:r>
            <a:endParaRPr b="1" sz="1600">
              <a:solidFill>
                <a:srgbClr val="241D31"/>
              </a:solidFill>
              <a:latin typeface="Noto Sans KR"/>
              <a:ea typeface="Noto Sans KR"/>
              <a:cs typeface="Noto Sans KR"/>
              <a:sym typeface="Noto Sans KR"/>
            </a:endParaRPr>
          </a:p>
        </p:txBody>
      </p:sp>
      <p:sp>
        <p:nvSpPr>
          <p:cNvPr id="114" name="Google Shape;114;p1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선택: 캐러셀 또는 릴스</a:t>
            </a:r>
            <a:endParaRPr b="1" sz="1600">
              <a:solidFill>
                <a:srgbClr val="241D31"/>
              </a:solidFill>
              <a:latin typeface="Noto Sans KR"/>
              <a:ea typeface="Noto Sans KR"/>
              <a:cs typeface="Noto Sans KR"/>
              <a:sym typeface="Noto Sans KR"/>
            </a:endParaRPr>
          </a:p>
        </p:txBody>
      </p:sp>
      <p:sp>
        <p:nvSpPr>
          <p:cNvPr id="115" name="Google Shape;115;p1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게시보다 저장·검수가 먼저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9" name="Shape 119"/>
        <p:cNvGrpSpPr/>
        <p:nvPr/>
      </p:nvGrpSpPr>
      <p:grpSpPr>
        <a:xfrm>
          <a:off x="0" y="0"/>
          <a:ext cx="0" cy="0"/>
          <a:chOff x="0" y="0"/>
          <a:chExt cx="0" cy="0"/>
        </a:xfrm>
      </p:grpSpPr>
      <p:sp>
        <p:nvSpPr>
          <p:cNvPr id="120" name="Google Shape;120;p1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121" name="Google Shape;121;p1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한 질문이 네 단계를 돈다</a:t>
            </a:r>
            <a:endParaRPr b="1" sz="2700">
              <a:solidFill>
                <a:srgbClr val="241D31"/>
              </a:solidFill>
              <a:latin typeface="Noto Sans KR"/>
              <a:ea typeface="Noto Sans KR"/>
              <a:cs typeface="Noto Sans KR"/>
              <a:sym typeface="Noto Sans KR"/>
            </a:endParaRPr>
          </a:p>
        </p:txBody>
      </p:sp>
      <p:sp>
        <p:nvSpPr>
          <p:cNvPr id="122" name="Google Shape;122;p1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5/114</a:t>
            </a:r>
            <a:endParaRPr sz="850">
              <a:solidFill>
                <a:srgbClr val="675F70"/>
              </a:solidFill>
              <a:latin typeface="Noto Sans KR"/>
              <a:ea typeface="Noto Sans KR"/>
              <a:cs typeface="Noto Sans KR"/>
              <a:sym typeface="Noto Sans KR"/>
            </a:endParaRPr>
          </a:p>
        </p:txBody>
      </p:sp>
      <p:sp>
        <p:nvSpPr>
          <p:cNvPr id="123" name="Google Shape;123;p1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4" name="Google Shape;124;p1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 name="Google Shape;125;p1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6" name="Google Shape;126;p1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좋은 운영은 `신뢰할 답 → 찾을 단서 → 반응 경로 → 다음 개선`의 순환이다.</a:t>
            </a:r>
            <a:endParaRPr sz="1350">
              <a:solidFill>
                <a:srgbClr val="675F70"/>
              </a:solidFill>
              <a:latin typeface="Noto Sans KR"/>
              <a:ea typeface="Noto Sans KR"/>
              <a:cs typeface="Noto Sans KR"/>
              <a:sym typeface="Noto Sans KR"/>
            </a:endParaRPr>
          </a:p>
        </p:txBody>
      </p:sp>
      <p:sp>
        <p:nvSpPr>
          <p:cNvPr id="127" name="Google Shape;127;p1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전문성: 왜 당신의 답을 믿을까?</a:t>
            </a:r>
            <a:endParaRPr b="1" sz="1600">
              <a:solidFill>
                <a:srgbClr val="241D31"/>
              </a:solidFill>
              <a:latin typeface="Noto Sans KR"/>
              <a:ea typeface="Noto Sans KR"/>
              <a:cs typeface="Noto Sans KR"/>
              <a:sym typeface="Noto Sans KR"/>
            </a:endParaRPr>
          </a:p>
        </p:txBody>
      </p:sp>
      <p:sp>
        <p:nvSpPr>
          <p:cNvPr id="128" name="Google Shape;128;p1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발견성: 필요한 사람이 어떻게 찾을까?</a:t>
            </a:r>
            <a:endParaRPr b="1" sz="1600">
              <a:solidFill>
                <a:srgbClr val="241D31"/>
              </a:solidFill>
              <a:latin typeface="Noto Sans KR"/>
              <a:ea typeface="Noto Sans KR"/>
              <a:cs typeface="Noto Sans KR"/>
              <a:sym typeface="Noto Sans KR"/>
            </a:endParaRPr>
          </a:p>
        </p:txBody>
      </p:sp>
      <p:sp>
        <p:nvSpPr>
          <p:cNvPr id="129" name="Google Shape;129;p1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연결성: 본 뒤 무엇으로 반응할까?</a:t>
            </a:r>
            <a:endParaRPr b="1" sz="1600">
              <a:solidFill>
                <a:srgbClr val="241D31"/>
              </a:solidFill>
              <a:latin typeface="Noto Sans KR"/>
              <a:ea typeface="Noto Sans KR"/>
              <a:cs typeface="Noto Sans KR"/>
              <a:sym typeface="Noto Sans KR"/>
            </a:endParaRPr>
          </a:p>
        </p:txBody>
      </p:sp>
      <p:sp>
        <p:nvSpPr>
          <p:cNvPr id="130" name="Google Shape;130;p1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지속성: 무엇을 보고 다음을 고칠까?</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4" name="Shape 134"/>
        <p:cNvGrpSpPr/>
        <p:nvPr/>
      </p:nvGrpSpPr>
      <p:grpSpPr>
        <a:xfrm>
          <a:off x="0" y="0"/>
          <a:ext cx="0" cy="0"/>
          <a:chOff x="0" y="0"/>
          <a:chExt cx="0" cy="0"/>
        </a:xfrm>
      </p:grpSpPr>
      <p:sp>
        <p:nvSpPr>
          <p:cNvPr id="135" name="Google Shape;135;p1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136" name="Google Shape;136;p1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존재는 발견되고, 연결되고, 소통된다</a:t>
            </a:r>
            <a:endParaRPr b="1" sz="2700">
              <a:solidFill>
                <a:srgbClr val="241D31"/>
              </a:solidFill>
              <a:latin typeface="Noto Sans KR"/>
              <a:ea typeface="Noto Sans KR"/>
              <a:cs typeface="Noto Sans KR"/>
              <a:sym typeface="Noto Sans KR"/>
            </a:endParaRPr>
          </a:p>
        </p:txBody>
      </p:sp>
      <p:sp>
        <p:nvSpPr>
          <p:cNvPr id="137" name="Google Shape;137;p1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6/114</a:t>
            </a:r>
            <a:endParaRPr sz="850">
              <a:solidFill>
                <a:srgbClr val="675F70"/>
              </a:solidFill>
              <a:latin typeface="Noto Sans KR"/>
              <a:ea typeface="Noto Sans KR"/>
              <a:cs typeface="Noto Sans KR"/>
              <a:sym typeface="Noto Sans KR"/>
            </a:endParaRPr>
          </a:p>
        </p:txBody>
      </p:sp>
      <p:sp>
        <p:nvSpPr>
          <p:cNvPr id="138" name="Google Shape;138;p1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 name="Google Shape;139;p1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 name="Google Shape;140;p1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 name="Google Shape;141;p1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발견: 우연이 아니라 찾을 단서를 만든다</a:t>
            </a:r>
            <a:endParaRPr sz="1550">
              <a:solidFill>
                <a:srgbClr val="675F70"/>
              </a:solidFill>
              <a:latin typeface="Noto Sans KR"/>
              <a:ea typeface="Noto Sans KR"/>
              <a:cs typeface="Noto Sans KR"/>
              <a:sym typeface="Noto Sans KR"/>
            </a:endParaRPr>
          </a:p>
        </p:txBody>
      </p:sp>
      <p:sp>
        <p:nvSpPr>
          <p:cNvPr id="142" name="Google Shape;142;p1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발견: 우연이 아니라 찾을 단서를 만든다</a:t>
            </a:r>
            <a:endParaRPr b="1" sz="1600">
              <a:solidFill>
                <a:srgbClr val="241D31"/>
              </a:solidFill>
              <a:latin typeface="Noto Sans KR"/>
              <a:ea typeface="Noto Sans KR"/>
              <a:cs typeface="Noto Sans KR"/>
              <a:sym typeface="Noto Sans KR"/>
            </a:endParaRPr>
          </a:p>
        </p:txBody>
      </p:sp>
      <p:sp>
        <p:nvSpPr>
          <p:cNvPr id="143" name="Google Shape;143;p1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연결: 팔로우·즐겨찾기·친한 친구로 이어진다</a:t>
            </a:r>
            <a:endParaRPr b="1" sz="1600">
              <a:solidFill>
                <a:srgbClr val="241D31"/>
              </a:solidFill>
              <a:latin typeface="Noto Sans KR"/>
              <a:ea typeface="Noto Sans KR"/>
              <a:cs typeface="Noto Sans KR"/>
              <a:sym typeface="Noto Sans KR"/>
            </a:endParaRPr>
          </a:p>
        </p:txBody>
      </p:sp>
      <p:sp>
        <p:nvSpPr>
          <p:cNvPr id="144" name="Google Shape;144;p1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소통: 댓글·좋아요·저장·리포스트·이벤트</a:t>
            </a:r>
            <a:endParaRPr b="1" sz="1600">
              <a:solidFill>
                <a:srgbClr val="241D31"/>
              </a:solidFill>
              <a:latin typeface="Noto Sans KR"/>
              <a:ea typeface="Noto Sans KR"/>
              <a:cs typeface="Noto Sans KR"/>
              <a:sym typeface="Noto Sans KR"/>
            </a:endParaRPr>
          </a:p>
        </p:txBody>
      </p:sp>
      <p:sp>
        <p:nvSpPr>
          <p:cNvPr id="145" name="Google Shape;145;p1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목표는 숫자가 아니라 다음 관계다</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9" name="Shape 149"/>
        <p:cNvGrpSpPr/>
        <p:nvPr/>
      </p:nvGrpSpPr>
      <p:grpSpPr>
        <a:xfrm>
          <a:off x="0" y="0"/>
          <a:ext cx="0" cy="0"/>
          <a:chOff x="0" y="0"/>
          <a:chExt cx="0" cy="0"/>
        </a:xfrm>
      </p:grpSpPr>
      <p:sp>
        <p:nvSpPr>
          <p:cNvPr id="150" name="Google Shape;150;p1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151" name="Google Shape;151;p1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어제의 원재료를 꺼내기</a:t>
            </a:r>
            <a:endParaRPr b="1" sz="2700">
              <a:solidFill>
                <a:srgbClr val="241D31"/>
              </a:solidFill>
              <a:latin typeface="Noto Sans KR"/>
              <a:ea typeface="Noto Sans KR"/>
              <a:cs typeface="Noto Sans KR"/>
              <a:sym typeface="Noto Sans KR"/>
            </a:endParaRPr>
          </a:p>
        </p:txBody>
      </p:sp>
      <p:sp>
        <p:nvSpPr>
          <p:cNvPr id="152" name="Google Shape;152;p1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7/114</a:t>
            </a:r>
            <a:endParaRPr sz="850">
              <a:solidFill>
                <a:srgbClr val="675F70"/>
              </a:solidFill>
              <a:latin typeface="Noto Sans KR"/>
              <a:ea typeface="Noto Sans KR"/>
              <a:cs typeface="Noto Sans KR"/>
              <a:sym typeface="Noto Sans KR"/>
            </a:endParaRPr>
          </a:p>
        </p:txBody>
      </p:sp>
      <p:sp>
        <p:nvSpPr>
          <p:cNvPr id="153" name="Google Shape;153;p1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 name="Google Shape;154;p1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1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 name="Google Shape;156;p1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새 주제를 찾기 전에 이미 검증한 원재료 세 개를 고른다.</a:t>
            </a:r>
            <a:endParaRPr sz="1550">
              <a:solidFill>
                <a:srgbClr val="675F70"/>
              </a:solidFill>
              <a:latin typeface="Noto Sans KR"/>
              <a:ea typeface="Noto Sans KR"/>
              <a:cs typeface="Noto Sans KR"/>
              <a:sym typeface="Noto Sans KR"/>
            </a:endParaRPr>
          </a:p>
        </p:txBody>
      </p:sp>
      <p:sp>
        <p:nvSpPr>
          <p:cNvPr id="157" name="Google Shape;157;p1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고객이 실제로 한 질문 1개</a:t>
            </a:r>
            <a:endParaRPr b="1" sz="1600">
              <a:solidFill>
                <a:srgbClr val="241D31"/>
              </a:solidFill>
              <a:latin typeface="Noto Sans KR"/>
              <a:ea typeface="Noto Sans KR"/>
              <a:cs typeface="Noto Sans KR"/>
              <a:sym typeface="Noto Sans KR"/>
            </a:endParaRPr>
          </a:p>
        </p:txBody>
      </p:sp>
      <p:sp>
        <p:nvSpPr>
          <p:cNvPr id="158" name="Google Shape;158;p1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내가 직접 겪거나 확인한 근거 1개</a:t>
            </a:r>
            <a:endParaRPr b="1" sz="1600">
              <a:solidFill>
                <a:srgbClr val="241D31"/>
              </a:solidFill>
              <a:latin typeface="Noto Sans KR"/>
              <a:ea typeface="Noto Sans KR"/>
              <a:cs typeface="Noto Sans KR"/>
              <a:sym typeface="Noto Sans KR"/>
            </a:endParaRPr>
          </a:p>
        </p:txBody>
      </p:sp>
      <p:sp>
        <p:nvSpPr>
          <p:cNvPr id="159" name="Google Shape;159;p1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어제 만든 블로그 골격 1개</a:t>
            </a:r>
            <a:endParaRPr b="1" sz="1600">
              <a:solidFill>
                <a:srgbClr val="241D31"/>
              </a:solidFill>
              <a:latin typeface="Noto Sans KR"/>
              <a:ea typeface="Noto Sans KR"/>
              <a:cs typeface="Noto Sans KR"/>
              <a:sym typeface="Noto Sans KR"/>
            </a:endParaRPr>
          </a:p>
        </p:txBody>
      </p:sp>
      <p:sp>
        <p:nvSpPr>
          <p:cNvPr id="160" name="Google Shape;160;p1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 식별 정보는 가리기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4" name="Shape 164"/>
        <p:cNvGrpSpPr/>
        <p:nvPr/>
      </p:nvGrpSpPr>
      <p:grpSpPr>
        <a:xfrm>
          <a:off x="0" y="0"/>
          <a:ext cx="0" cy="0"/>
          <a:chOff x="0" y="0"/>
          <a:chExt cx="0" cy="0"/>
        </a:xfrm>
      </p:grpSpPr>
      <p:sp>
        <p:nvSpPr>
          <p:cNvPr id="165" name="Google Shape;165;p2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166" name="Google Shape;166;p2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기능보다 먼저 묻는 한 문장</a:t>
            </a:r>
            <a:endParaRPr b="1" sz="2700">
              <a:solidFill>
                <a:srgbClr val="241D31"/>
              </a:solidFill>
              <a:latin typeface="Noto Sans KR"/>
              <a:ea typeface="Noto Sans KR"/>
              <a:cs typeface="Noto Sans KR"/>
              <a:sym typeface="Noto Sans KR"/>
            </a:endParaRPr>
          </a:p>
        </p:txBody>
      </p:sp>
      <p:sp>
        <p:nvSpPr>
          <p:cNvPr id="167" name="Google Shape;167;p2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8/114</a:t>
            </a:r>
            <a:endParaRPr sz="850">
              <a:solidFill>
                <a:srgbClr val="675F70"/>
              </a:solidFill>
              <a:latin typeface="Noto Sans KR"/>
              <a:ea typeface="Noto Sans KR"/>
              <a:cs typeface="Noto Sans KR"/>
              <a:sym typeface="Noto Sans KR"/>
            </a:endParaRPr>
          </a:p>
        </p:txBody>
      </p:sp>
      <p:sp>
        <p:nvSpPr>
          <p:cNvPr id="168" name="Google Shape;168;p2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 name="Google Shape;169;p2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0" name="Google Shape;170;p2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1" name="Google Shape;171;p2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모든 기능 선택은 “고객이 본 뒤 무엇을 하길 원하는가?”에서 시작한다.</a:t>
            </a:r>
            <a:endParaRPr sz="1350">
              <a:solidFill>
                <a:srgbClr val="675F70"/>
              </a:solidFill>
              <a:latin typeface="Noto Sans KR"/>
              <a:ea typeface="Noto Sans KR"/>
              <a:cs typeface="Noto Sans KR"/>
              <a:sym typeface="Noto Sans KR"/>
            </a:endParaRPr>
          </a:p>
        </p:txBody>
      </p:sp>
      <p:sp>
        <p:nvSpPr>
          <p:cNvPr id="172" name="Google Shape;172;p20"/>
          <p:cNvSpPr/>
          <p:nvPr/>
        </p:nvSpPr>
        <p:spPr>
          <a:xfrm>
            <a:off x="1277938"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173" name="Google Shape;173;p20"/>
          <p:cNvSpPr/>
          <p:nvPr/>
        </p:nvSpPr>
        <p:spPr>
          <a:xfrm>
            <a:off x="457200" y="2336800"/>
            <a:ext cx="1971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다시 보기 → 저장</a:t>
            </a:r>
            <a:endParaRPr b="1" sz="1500">
              <a:solidFill>
                <a:srgbClr val="241D31"/>
              </a:solidFill>
              <a:latin typeface="Noto Sans KR"/>
              <a:ea typeface="Noto Sans KR"/>
              <a:cs typeface="Noto Sans KR"/>
              <a:sym typeface="Noto Sans KR"/>
            </a:endParaRPr>
          </a:p>
        </p:txBody>
      </p:sp>
      <p:sp>
        <p:nvSpPr>
          <p:cNvPr id="174" name="Google Shape;174;p20"/>
          <p:cNvSpPr txBox="1"/>
          <p:nvPr/>
        </p:nvSpPr>
        <p:spPr>
          <a:xfrm>
            <a:off x="242887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75" name="Google Shape;175;p20"/>
          <p:cNvSpPr/>
          <p:nvPr/>
        </p:nvSpPr>
        <p:spPr>
          <a:xfrm>
            <a:off x="3363913"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176" name="Google Shape;176;p20"/>
          <p:cNvSpPr/>
          <p:nvPr/>
        </p:nvSpPr>
        <p:spPr>
          <a:xfrm>
            <a:off x="2543175" y="2336800"/>
            <a:ext cx="1971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다른 사람에게 보내기 → 공유</a:t>
            </a:r>
            <a:endParaRPr b="1" sz="1500">
              <a:solidFill>
                <a:srgbClr val="241D31"/>
              </a:solidFill>
              <a:latin typeface="Noto Sans KR"/>
              <a:ea typeface="Noto Sans KR"/>
              <a:cs typeface="Noto Sans KR"/>
              <a:sym typeface="Noto Sans KR"/>
            </a:endParaRPr>
          </a:p>
        </p:txBody>
      </p:sp>
      <p:sp>
        <p:nvSpPr>
          <p:cNvPr id="177" name="Google Shape;177;p20"/>
          <p:cNvSpPr txBox="1"/>
          <p:nvPr/>
        </p:nvSpPr>
        <p:spPr>
          <a:xfrm>
            <a:off x="451485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78" name="Google Shape;178;p20"/>
          <p:cNvSpPr/>
          <p:nvPr/>
        </p:nvSpPr>
        <p:spPr>
          <a:xfrm>
            <a:off x="5449888"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179" name="Google Shape;179;p20"/>
          <p:cNvSpPr/>
          <p:nvPr/>
        </p:nvSpPr>
        <p:spPr>
          <a:xfrm>
            <a:off x="4629150" y="2336800"/>
            <a:ext cx="1971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나를 더 확인하기 → 프로필 방문</a:t>
            </a:r>
            <a:endParaRPr b="1" sz="1500">
              <a:solidFill>
                <a:srgbClr val="241D31"/>
              </a:solidFill>
              <a:latin typeface="Noto Sans KR"/>
              <a:ea typeface="Noto Sans KR"/>
              <a:cs typeface="Noto Sans KR"/>
              <a:sym typeface="Noto Sans KR"/>
            </a:endParaRPr>
          </a:p>
        </p:txBody>
      </p:sp>
      <p:sp>
        <p:nvSpPr>
          <p:cNvPr id="180" name="Google Shape;180;p20"/>
          <p:cNvSpPr txBox="1"/>
          <p:nvPr/>
        </p:nvSpPr>
        <p:spPr>
          <a:xfrm>
            <a:off x="660082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81" name="Google Shape;181;p20"/>
          <p:cNvSpPr/>
          <p:nvPr/>
        </p:nvSpPr>
        <p:spPr>
          <a:xfrm>
            <a:off x="7535863"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182" name="Google Shape;182;p20"/>
          <p:cNvSpPr/>
          <p:nvPr/>
        </p:nvSpPr>
        <p:spPr>
          <a:xfrm>
            <a:off x="6715125" y="2336800"/>
            <a:ext cx="1971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묻거나 이동하기 → 답장·DM·링크</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86" name="Shape 186"/>
        <p:cNvGrpSpPr/>
        <p:nvPr/>
      </p:nvGrpSpPr>
      <p:grpSpPr>
        <a:xfrm>
          <a:off x="0" y="0"/>
          <a:ext cx="0" cy="0"/>
          <a:chOff x="0" y="0"/>
          <a:chExt cx="0" cy="0"/>
        </a:xfrm>
      </p:grpSpPr>
      <p:sp>
        <p:nvSpPr>
          <p:cNvPr id="187" name="Google Shape;187;p2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여는 흐름</a:t>
            </a:r>
            <a:endParaRPr b="1" sz="1000">
              <a:solidFill>
                <a:srgbClr val="C13584"/>
              </a:solidFill>
              <a:latin typeface="Noto Sans KR"/>
              <a:ea typeface="Noto Sans KR"/>
              <a:cs typeface="Noto Sans KR"/>
              <a:sym typeface="Noto Sans KR"/>
            </a:endParaRPr>
          </a:p>
        </p:txBody>
      </p:sp>
      <p:sp>
        <p:nvSpPr>
          <p:cNvPr id="188" name="Google Shape;188;p2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오늘의 240분 지도</a:t>
            </a:r>
            <a:endParaRPr b="1" sz="2700">
              <a:solidFill>
                <a:srgbClr val="241D31"/>
              </a:solidFill>
              <a:latin typeface="Noto Sans KR"/>
              <a:ea typeface="Noto Sans KR"/>
              <a:cs typeface="Noto Sans KR"/>
              <a:sym typeface="Noto Sans KR"/>
            </a:endParaRPr>
          </a:p>
        </p:txBody>
      </p:sp>
      <p:sp>
        <p:nvSpPr>
          <p:cNvPr id="189" name="Google Shape;189;p2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9/114</a:t>
            </a:r>
            <a:endParaRPr sz="850">
              <a:solidFill>
                <a:srgbClr val="675F70"/>
              </a:solidFill>
              <a:latin typeface="Noto Sans KR"/>
              <a:ea typeface="Noto Sans KR"/>
              <a:cs typeface="Noto Sans KR"/>
              <a:sym typeface="Noto Sans KR"/>
            </a:endParaRPr>
          </a:p>
        </p:txBody>
      </p:sp>
      <p:sp>
        <p:nvSpPr>
          <p:cNvPr id="190" name="Google Shape;190;p2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 name="Google Shape;191;p2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2" name="Google Shape;192;p2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3" name="Google Shape;193;p2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여는 흐름 20분 · 전문성 35분 · 발견성 35분</a:t>
            </a:r>
            <a:endParaRPr sz="1550">
              <a:solidFill>
                <a:srgbClr val="675F70"/>
              </a:solidFill>
              <a:latin typeface="Noto Sans KR"/>
              <a:ea typeface="Noto Sans KR"/>
              <a:cs typeface="Noto Sans KR"/>
              <a:sym typeface="Noto Sans KR"/>
            </a:endParaRPr>
          </a:p>
        </p:txBody>
      </p:sp>
      <p:sp>
        <p:nvSpPr>
          <p:cNvPr id="194" name="Google Shape;194;p21"/>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여는 흐름 20분 · 전문성 35분 · 발견성 35분</a:t>
            </a:r>
            <a:endParaRPr b="1" sz="1600">
              <a:solidFill>
                <a:srgbClr val="241D31"/>
              </a:solidFill>
              <a:latin typeface="Noto Sans KR"/>
              <a:ea typeface="Noto Sans KR"/>
              <a:cs typeface="Noto Sans KR"/>
              <a:sym typeface="Noto Sans KR"/>
            </a:endParaRPr>
          </a:p>
        </p:txBody>
      </p:sp>
      <p:sp>
        <p:nvSpPr>
          <p:cNvPr id="195" name="Google Shape;195;p21"/>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연결성 40분 · Live 심화 55분</a:t>
            </a:r>
            <a:endParaRPr b="1" sz="1600">
              <a:solidFill>
                <a:srgbClr val="241D31"/>
              </a:solidFill>
              <a:latin typeface="Noto Sans KR"/>
              <a:ea typeface="Noto Sans KR"/>
              <a:cs typeface="Noto Sans KR"/>
              <a:sym typeface="Noto Sans KR"/>
            </a:endParaRPr>
          </a:p>
        </p:txBody>
      </p:sp>
      <p:sp>
        <p:nvSpPr>
          <p:cNvPr id="196" name="Google Shape;196;p21"/>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지속성·공식정보 25분 · 통합 실습 30분</a:t>
            </a:r>
            <a:endParaRPr b="1" sz="1600">
              <a:solidFill>
                <a:srgbClr val="241D31"/>
              </a:solidFill>
              <a:latin typeface="Noto Sans KR"/>
              <a:ea typeface="Noto Sans KR"/>
              <a:cs typeface="Noto Sans KR"/>
              <a:sym typeface="Noto Sans KR"/>
            </a:endParaRPr>
          </a:p>
        </p:txBody>
      </p:sp>
      <p:sp>
        <p:nvSpPr>
          <p:cNvPr id="197" name="Google Shape;197;p21"/>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합계 240분</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201" name="Shape 201"/>
        <p:cNvGrpSpPr/>
        <p:nvPr/>
      </p:nvGrpSpPr>
      <p:grpSpPr>
        <a:xfrm>
          <a:off x="0" y="0"/>
          <a:ext cx="0" cy="0"/>
          <a:chOff x="0" y="0"/>
          <a:chExt cx="0" cy="0"/>
        </a:xfrm>
      </p:grpSpPr>
      <p:sp>
        <p:nvSpPr>
          <p:cNvPr id="202" name="Google Shape;202;p22"/>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전문성</a:t>
            </a:r>
            <a:endParaRPr b="1" sz="1000">
              <a:solidFill>
                <a:srgbClr val="171426"/>
              </a:solidFill>
              <a:latin typeface="Noto Sans KR"/>
              <a:ea typeface="Noto Sans KR"/>
              <a:cs typeface="Noto Sans KR"/>
              <a:sym typeface="Noto Sans KR"/>
            </a:endParaRPr>
          </a:p>
        </p:txBody>
      </p:sp>
      <p:sp>
        <p:nvSpPr>
          <p:cNvPr id="203" name="Google Shape;203;p2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FFFFFF"/>
                </a:solidFill>
                <a:latin typeface="Noto Sans KR"/>
                <a:ea typeface="Noto Sans KR"/>
                <a:cs typeface="Noto Sans KR"/>
                <a:sym typeface="Noto Sans KR"/>
              </a:rPr>
              <a:t>1부 전문성 — 많이 아는 사람보다 근거를 보여주는 사람</a:t>
            </a:r>
            <a:endParaRPr b="1" sz="2400">
              <a:solidFill>
                <a:srgbClr val="FFFFFF"/>
              </a:solidFill>
              <a:latin typeface="Noto Sans KR"/>
              <a:ea typeface="Noto Sans KR"/>
              <a:cs typeface="Noto Sans KR"/>
              <a:sym typeface="Noto Sans KR"/>
            </a:endParaRPr>
          </a:p>
        </p:txBody>
      </p:sp>
      <p:sp>
        <p:nvSpPr>
          <p:cNvPr id="204" name="Google Shape;204;p2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10/114</a:t>
            </a:r>
            <a:endParaRPr sz="850">
              <a:solidFill>
                <a:srgbClr val="F4B7D0"/>
              </a:solidFill>
              <a:latin typeface="Noto Sans KR"/>
              <a:ea typeface="Noto Sans KR"/>
              <a:cs typeface="Noto Sans KR"/>
              <a:sym typeface="Noto Sans KR"/>
            </a:endParaRPr>
          </a:p>
        </p:txBody>
      </p:sp>
      <p:sp>
        <p:nvSpPr>
          <p:cNvPr id="205" name="Google Shape;205;p22"/>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22"/>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22"/>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8" name="Google Shape;208;p2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F4B7D0"/>
                </a:solidFill>
                <a:latin typeface="Noto Sans KR"/>
                <a:ea typeface="Noto Sans KR"/>
                <a:cs typeface="Noto Sans KR"/>
                <a:sym typeface="Noto Sans KR"/>
              </a:rPr>
              <a:t>전문성은 어려운 말을 쓰는 것이 아니라 실제 질문에 확인 가능한 답을 주는 것이다.</a:t>
            </a:r>
            <a:endParaRPr sz="1350">
              <a:solidFill>
                <a:srgbClr val="F4B7D0"/>
              </a:solidFill>
              <a:latin typeface="Noto Sans KR"/>
              <a:ea typeface="Noto Sans KR"/>
              <a:cs typeface="Noto Sans KR"/>
              <a:sym typeface="Noto Sans KR"/>
            </a:endParaRPr>
          </a:p>
        </p:txBody>
      </p:sp>
      <p:sp>
        <p:nvSpPr>
          <p:cNvPr id="209" name="Google Shape;209;p22"/>
          <p:cNvSpPr/>
          <p:nvPr/>
        </p:nvSpPr>
        <p:spPr>
          <a:xfrm>
            <a:off x="469900" y="2006600"/>
            <a:ext cx="2650200" cy="21843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고객의 말</a:t>
            </a:r>
            <a:endParaRPr b="1" sz="1600">
              <a:solidFill>
                <a:srgbClr val="241D31"/>
              </a:solidFill>
              <a:latin typeface="Noto Sans KR"/>
              <a:ea typeface="Noto Sans KR"/>
              <a:cs typeface="Noto Sans KR"/>
              <a:sym typeface="Noto Sans KR"/>
            </a:endParaRPr>
          </a:p>
        </p:txBody>
      </p:sp>
      <p:sp>
        <p:nvSpPr>
          <p:cNvPr id="210" name="Google Shape;210;p22"/>
          <p:cNvSpPr/>
          <p:nvPr/>
        </p:nvSpPr>
        <p:spPr>
          <a:xfrm>
            <a:off x="3246967" y="2006600"/>
            <a:ext cx="2650200" cy="21843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한 문장 답</a:t>
            </a:r>
            <a:endParaRPr b="1" sz="1600">
              <a:solidFill>
                <a:srgbClr val="241D31"/>
              </a:solidFill>
              <a:latin typeface="Noto Sans KR"/>
              <a:ea typeface="Noto Sans KR"/>
              <a:cs typeface="Noto Sans KR"/>
              <a:sym typeface="Noto Sans KR"/>
            </a:endParaRPr>
          </a:p>
        </p:txBody>
      </p:sp>
      <p:sp>
        <p:nvSpPr>
          <p:cNvPr id="211" name="Google Shape;211;p22"/>
          <p:cNvSpPr/>
          <p:nvPr/>
        </p:nvSpPr>
        <p:spPr>
          <a:xfrm>
            <a:off x="6024033" y="2006600"/>
            <a:ext cx="2650200" cy="21843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내가 보여줄 수 있는 근거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15" name="Shape 215"/>
        <p:cNvGrpSpPr/>
        <p:nvPr/>
      </p:nvGrpSpPr>
      <p:grpSpPr>
        <a:xfrm>
          <a:off x="0" y="0"/>
          <a:ext cx="0" cy="0"/>
          <a:chOff x="0" y="0"/>
          <a:chExt cx="0" cy="0"/>
        </a:xfrm>
      </p:grpSpPr>
      <p:sp>
        <p:nvSpPr>
          <p:cNvPr id="216" name="Google Shape;216;p2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217" name="Google Shape;217;p2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고객 질문을 제목 그대로 살린다</a:t>
            </a:r>
            <a:endParaRPr b="1" sz="2700">
              <a:solidFill>
                <a:srgbClr val="241D31"/>
              </a:solidFill>
              <a:latin typeface="Noto Sans KR"/>
              <a:ea typeface="Noto Sans KR"/>
              <a:cs typeface="Noto Sans KR"/>
              <a:sym typeface="Noto Sans KR"/>
            </a:endParaRPr>
          </a:p>
        </p:txBody>
      </p:sp>
      <p:sp>
        <p:nvSpPr>
          <p:cNvPr id="218" name="Google Shape;218;p2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11/114</a:t>
            </a:r>
            <a:endParaRPr sz="850">
              <a:solidFill>
                <a:srgbClr val="675F70"/>
              </a:solidFill>
              <a:latin typeface="Noto Sans KR"/>
              <a:ea typeface="Noto Sans KR"/>
              <a:cs typeface="Noto Sans KR"/>
              <a:sym typeface="Noto Sans KR"/>
            </a:endParaRPr>
          </a:p>
        </p:txBody>
      </p:sp>
      <p:sp>
        <p:nvSpPr>
          <p:cNvPr id="219" name="Google Shape;219;p2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0" name="Google Shape;220;p2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 name="Google Shape;221;p2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 name="Google Shape;222;p2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추측한 홍보 문구보다 실제 고객의 질문이 콘텐츠의 시작점과 언어를 정한다.</a:t>
            </a:r>
            <a:endParaRPr sz="1350">
              <a:solidFill>
                <a:srgbClr val="675F70"/>
              </a:solidFill>
              <a:latin typeface="Noto Sans KR"/>
              <a:ea typeface="Noto Sans KR"/>
              <a:cs typeface="Noto Sans KR"/>
              <a:sym typeface="Noto Sans KR"/>
            </a:endParaRPr>
          </a:p>
        </p:txBody>
      </p:sp>
      <p:sp>
        <p:nvSpPr>
          <p:cNvPr id="223" name="Google Shape;223;p23"/>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“무엇을 준비해야 하나요?”</a:t>
            </a:r>
            <a:endParaRPr b="1" sz="1600">
              <a:solidFill>
                <a:srgbClr val="241D31"/>
              </a:solidFill>
              <a:latin typeface="Noto Sans KR"/>
              <a:ea typeface="Noto Sans KR"/>
              <a:cs typeface="Noto Sans KR"/>
              <a:sym typeface="Noto Sans KR"/>
            </a:endParaRPr>
          </a:p>
        </p:txBody>
      </p:sp>
      <p:sp>
        <p:nvSpPr>
          <p:cNvPr id="224" name="Google Shape;224;p23"/>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“얼마나 걸리나요?”</a:t>
            </a:r>
            <a:endParaRPr b="1" sz="1600">
              <a:solidFill>
                <a:srgbClr val="241D31"/>
              </a:solidFill>
              <a:latin typeface="Noto Sans KR"/>
              <a:ea typeface="Noto Sans KR"/>
              <a:cs typeface="Noto Sans KR"/>
              <a:sym typeface="Noto Sans KR"/>
            </a:endParaRPr>
          </a:p>
        </p:txBody>
      </p:sp>
      <p:sp>
        <p:nvSpPr>
          <p:cNvPr id="225" name="Google Shape;225;p23"/>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“처음인데 할 수 있나요?”</a:t>
            </a:r>
            <a:endParaRPr b="1" sz="1600">
              <a:solidFill>
                <a:srgbClr val="241D31"/>
              </a:solidFill>
              <a:latin typeface="Noto Sans KR"/>
              <a:ea typeface="Noto Sans KR"/>
              <a:cs typeface="Noto Sans KR"/>
              <a:sym typeface="Noto Sans KR"/>
            </a:endParaRPr>
          </a:p>
        </p:txBody>
      </p:sp>
      <p:sp>
        <p:nvSpPr>
          <p:cNvPr id="226" name="Google Shape;226;p23"/>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내 질문에서 고객 표현에 밑줄</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30" name="Shape 230"/>
        <p:cNvGrpSpPr/>
        <p:nvPr/>
      </p:nvGrpSpPr>
      <p:grpSpPr>
        <a:xfrm>
          <a:off x="0" y="0"/>
          <a:ext cx="0" cy="0"/>
          <a:chOff x="0" y="0"/>
          <a:chExt cx="0" cy="0"/>
        </a:xfrm>
      </p:grpSpPr>
      <p:sp>
        <p:nvSpPr>
          <p:cNvPr id="231" name="Google Shape;231;p2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232" name="Google Shape;232;p2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카드 1 — 선향원 블루베리: 구매 후 질문에 답하기</a:t>
            </a:r>
            <a:endParaRPr b="1" sz="2400">
              <a:solidFill>
                <a:srgbClr val="241D31"/>
              </a:solidFill>
              <a:latin typeface="Noto Sans KR"/>
              <a:ea typeface="Noto Sans KR"/>
              <a:cs typeface="Noto Sans KR"/>
              <a:sym typeface="Noto Sans KR"/>
            </a:endParaRPr>
          </a:p>
        </p:txBody>
      </p:sp>
      <p:sp>
        <p:nvSpPr>
          <p:cNvPr id="233" name="Google Shape;233;p2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12/114</a:t>
            </a:r>
            <a:endParaRPr sz="850">
              <a:solidFill>
                <a:srgbClr val="675F70"/>
              </a:solidFill>
              <a:latin typeface="Noto Sans KR"/>
              <a:ea typeface="Noto Sans KR"/>
              <a:cs typeface="Noto Sans KR"/>
              <a:sym typeface="Noto Sans KR"/>
            </a:endParaRPr>
          </a:p>
        </p:txBody>
      </p:sp>
      <p:sp>
        <p:nvSpPr>
          <p:cNvPr id="234" name="Google Shape;234;p2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 name="Google Shape;235;p2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 name="Google Shape;236;p2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 name="Google Shape;237;p2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구매 후 실패를 줄이는 사용법도 강한 전문 콘텐츠가 된다.</a:t>
            </a:r>
            <a:endParaRPr sz="1550">
              <a:solidFill>
                <a:srgbClr val="675F70"/>
              </a:solidFill>
              <a:latin typeface="Noto Sans KR"/>
              <a:ea typeface="Noto Sans KR"/>
              <a:cs typeface="Noto Sans KR"/>
              <a:sym typeface="Noto Sans KR"/>
            </a:endParaRPr>
          </a:p>
        </p:txBody>
      </p:sp>
      <p:sp>
        <p:nvSpPr>
          <p:cNvPr id="238" name="Google Shape;238;p24"/>
          <p:cNvSpPr/>
          <p:nvPr/>
        </p:nvSpPr>
        <p:spPr>
          <a:xfrm>
            <a:off x="1069340"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239" name="Google Shape;239;p24"/>
          <p:cNvSpPr/>
          <p:nvPr/>
        </p:nvSpPr>
        <p:spPr>
          <a:xfrm>
            <a:off x="457200" y="2336800"/>
            <a:ext cx="1554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고객 문제: 남은 블루베리 보관</a:t>
            </a:r>
            <a:endParaRPr b="1" sz="1500">
              <a:solidFill>
                <a:srgbClr val="241D31"/>
              </a:solidFill>
              <a:latin typeface="Noto Sans KR"/>
              <a:ea typeface="Noto Sans KR"/>
              <a:cs typeface="Noto Sans KR"/>
              <a:sym typeface="Noto Sans KR"/>
            </a:endParaRPr>
          </a:p>
        </p:txBody>
      </p:sp>
      <p:sp>
        <p:nvSpPr>
          <p:cNvPr id="240" name="Google Shape;240;p24"/>
          <p:cNvSpPr txBox="1"/>
          <p:nvPr/>
        </p:nvSpPr>
        <p:spPr>
          <a:xfrm>
            <a:off x="201168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241" name="Google Shape;241;p24"/>
          <p:cNvSpPr/>
          <p:nvPr/>
        </p:nvSpPr>
        <p:spPr>
          <a:xfrm>
            <a:off x="2738120"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242" name="Google Shape;242;p24"/>
          <p:cNvSpPr/>
          <p:nvPr/>
        </p:nvSpPr>
        <p:spPr>
          <a:xfrm>
            <a:off x="2125980" y="2336800"/>
            <a:ext cx="1554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구조: 질문 → 잘못된 방법 → 3단계</a:t>
            </a:r>
            <a:endParaRPr b="1" sz="1500">
              <a:solidFill>
                <a:srgbClr val="241D31"/>
              </a:solidFill>
              <a:latin typeface="Noto Sans KR"/>
              <a:ea typeface="Noto Sans KR"/>
              <a:cs typeface="Noto Sans KR"/>
              <a:sym typeface="Noto Sans KR"/>
            </a:endParaRPr>
          </a:p>
        </p:txBody>
      </p:sp>
      <p:sp>
        <p:nvSpPr>
          <p:cNvPr id="243" name="Google Shape;243;p24"/>
          <p:cNvSpPr txBox="1"/>
          <p:nvPr/>
        </p:nvSpPr>
        <p:spPr>
          <a:xfrm>
            <a:off x="368046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244" name="Google Shape;244;p24"/>
          <p:cNvSpPr/>
          <p:nvPr/>
        </p:nvSpPr>
        <p:spPr>
          <a:xfrm>
            <a:off x="4406900"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245" name="Google Shape;245;p24"/>
          <p:cNvSpPr/>
          <p:nvPr/>
        </p:nvSpPr>
        <p:spPr>
          <a:xfrm>
            <a:off x="3794760" y="2336800"/>
            <a:ext cx="1554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근거: 실제 팩·용기·키친타월 시연</a:t>
            </a:r>
            <a:endParaRPr b="1" sz="1500">
              <a:solidFill>
                <a:srgbClr val="241D31"/>
              </a:solidFill>
              <a:latin typeface="Noto Sans KR"/>
              <a:ea typeface="Noto Sans KR"/>
              <a:cs typeface="Noto Sans KR"/>
              <a:sym typeface="Noto Sans KR"/>
            </a:endParaRPr>
          </a:p>
        </p:txBody>
      </p:sp>
      <p:sp>
        <p:nvSpPr>
          <p:cNvPr id="246" name="Google Shape;246;p24"/>
          <p:cNvSpPr txBox="1"/>
          <p:nvPr/>
        </p:nvSpPr>
        <p:spPr>
          <a:xfrm>
            <a:off x="534924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247" name="Google Shape;247;p24"/>
          <p:cNvSpPr/>
          <p:nvPr/>
        </p:nvSpPr>
        <p:spPr>
          <a:xfrm>
            <a:off x="6075680"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248" name="Google Shape;248;p24"/>
          <p:cNvSpPr/>
          <p:nvPr/>
        </p:nvSpPr>
        <p:spPr>
          <a:xfrm>
            <a:off x="5463540" y="2336800"/>
            <a:ext cx="1554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다음 행동: 경험 댓글</a:t>
            </a:r>
            <a:endParaRPr b="1" sz="1500">
              <a:solidFill>
                <a:srgbClr val="241D31"/>
              </a:solidFill>
              <a:latin typeface="Noto Sans KR"/>
              <a:ea typeface="Noto Sans KR"/>
              <a:cs typeface="Noto Sans KR"/>
              <a:sym typeface="Noto Sans KR"/>
            </a:endParaRPr>
          </a:p>
        </p:txBody>
      </p:sp>
      <p:sp>
        <p:nvSpPr>
          <p:cNvPr id="249" name="Google Shape;249;p24"/>
          <p:cNvSpPr txBox="1"/>
          <p:nvPr/>
        </p:nvSpPr>
        <p:spPr>
          <a:xfrm>
            <a:off x="701802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250" name="Google Shape;250;p24"/>
          <p:cNvSpPr/>
          <p:nvPr/>
        </p:nvSpPr>
        <p:spPr>
          <a:xfrm>
            <a:off x="7744460" y="1968500"/>
            <a:ext cx="330300" cy="330300"/>
          </a:xfrm>
          <a:prstGeom prst="ellipse">
            <a:avLst/>
          </a:prstGeom>
          <a:solidFill>
            <a:srgbClr val="833AB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5</a:t>
            </a:r>
            <a:endParaRPr b="1" sz="1000">
              <a:solidFill>
                <a:srgbClr val="FFFFFF"/>
              </a:solidFill>
              <a:latin typeface="Noto Sans KR"/>
              <a:ea typeface="Noto Sans KR"/>
              <a:cs typeface="Noto Sans KR"/>
              <a:sym typeface="Noto Sans KR"/>
            </a:endParaRPr>
          </a:p>
        </p:txBody>
      </p:sp>
      <p:sp>
        <p:nvSpPr>
          <p:cNvPr id="251" name="Google Shape;251;p24"/>
          <p:cNvSpPr/>
          <p:nvPr/>
        </p:nvSpPr>
        <p:spPr>
          <a:xfrm>
            <a:off x="7132320" y="2336800"/>
            <a:ext cx="1554600" cy="11430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한계: 매출·재구매 효과 미검증</a:t>
            </a:r>
            <a:endParaRPr b="1" sz="1500">
              <a:solidFill>
                <a:srgbClr val="241D31"/>
              </a:solidFill>
              <a:latin typeface="Noto Sans KR"/>
              <a:ea typeface="Noto Sans KR"/>
              <a:cs typeface="Noto Sans KR"/>
              <a:sym typeface="Noto Sans KR"/>
            </a:endParaRPr>
          </a:p>
        </p:txBody>
      </p:sp>
      <p:sp>
        <p:nvSpPr>
          <p:cNvPr id="252" name="Google Shape;252;p2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56" name="Shape 256"/>
        <p:cNvGrpSpPr/>
        <p:nvPr/>
      </p:nvGrpSpPr>
      <p:grpSpPr>
        <a:xfrm>
          <a:off x="0" y="0"/>
          <a:ext cx="0" cy="0"/>
          <a:chOff x="0" y="0"/>
          <a:chExt cx="0" cy="0"/>
        </a:xfrm>
      </p:grpSpPr>
      <p:sp>
        <p:nvSpPr>
          <p:cNvPr id="257" name="Google Shape;257;p2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258" name="Google Shape;258;p2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말보다 강한 것은 보이는 과정</a:t>
            </a:r>
            <a:endParaRPr b="1" sz="2700">
              <a:solidFill>
                <a:srgbClr val="241D31"/>
              </a:solidFill>
              <a:latin typeface="Noto Sans KR"/>
              <a:ea typeface="Noto Sans KR"/>
              <a:cs typeface="Noto Sans KR"/>
              <a:sym typeface="Noto Sans KR"/>
            </a:endParaRPr>
          </a:p>
        </p:txBody>
      </p:sp>
      <p:sp>
        <p:nvSpPr>
          <p:cNvPr id="259" name="Google Shape;259;p2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13/114</a:t>
            </a:r>
            <a:endParaRPr sz="850">
              <a:solidFill>
                <a:srgbClr val="675F70"/>
              </a:solidFill>
              <a:latin typeface="Noto Sans KR"/>
              <a:ea typeface="Noto Sans KR"/>
              <a:cs typeface="Noto Sans KR"/>
              <a:sym typeface="Noto Sans KR"/>
            </a:endParaRPr>
          </a:p>
        </p:txBody>
      </p:sp>
      <p:sp>
        <p:nvSpPr>
          <p:cNvPr id="260" name="Google Shape;260;p2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1" name="Google Shape;261;p2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2" name="Google Shape;262;p2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3" name="Google Shape;263;p2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전문성은 결과 자랑보다 실제 손·도구·순서·판단 장면으로 설득력이 생긴다.</a:t>
            </a:r>
            <a:endParaRPr sz="1350">
              <a:solidFill>
                <a:srgbClr val="675F70"/>
              </a:solidFill>
              <a:latin typeface="Noto Sans KR"/>
              <a:ea typeface="Noto Sans KR"/>
              <a:cs typeface="Noto Sans KR"/>
              <a:sym typeface="Noto Sans KR"/>
            </a:endParaRPr>
          </a:p>
        </p:txBody>
      </p:sp>
      <p:sp>
        <p:nvSpPr>
          <p:cNvPr id="264" name="Google Shape;264;p2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손: 실제로 하는 장면</a:t>
            </a:r>
            <a:endParaRPr b="1" sz="1450">
              <a:solidFill>
                <a:srgbClr val="241D31"/>
              </a:solidFill>
              <a:latin typeface="Noto Sans KR"/>
              <a:ea typeface="Noto Sans KR"/>
              <a:cs typeface="Noto Sans KR"/>
              <a:sym typeface="Noto Sans KR"/>
            </a:endParaRPr>
          </a:p>
        </p:txBody>
      </p:sp>
      <p:sp>
        <p:nvSpPr>
          <p:cNvPr id="265" name="Google Shape;265;p2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도구: 무엇을 쓰는지</a:t>
            </a:r>
            <a:endParaRPr b="1" sz="1450">
              <a:solidFill>
                <a:srgbClr val="241D31"/>
              </a:solidFill>
              <a:latin typeface="Noto Sans KR"/>
              <a:ea typeface="Noto Sans KR"/>
              <a:cs typeface="Noto Sans KR"/>
              <a:sym typeface="Noto Sans KR"/>
            </a:endParaRPr>
          </a:p>
        </p:txBody>
      </p:sp>
      <p:sp>
        <p:nvSpPr>
          <p:cNvPr id="266" name="Google Shape;266;p2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순서: 어떻게 진행되는지</a:t>
            </a:r>
            <a:endParaRPr b="1" sz="1450">
              <a:solidFill>
                <a:srgbClr val="241D31"/>
              </a:solidFill>
              <a:latin typeface="Noto Sans KR"/>
              <a:ea typeface="Noto Sans KR"/>
              <a:cs typeface="Noto Sans KR"/>
              <a:sym typeface="Noto Sans KR"/>
            </a:endParaRPr>
          </a:p>
        </p:txBody>
      </p:sp>
      <p:sp>
        <p:nvSpPr>
          <p:cNvPr id="267" name="Google Shape;267;p2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판단: 왜 그렇게 하는지</a:t>
            </a:r>
            <a:endParaRPr b="1" sz="1450">
              <a:solidFill>
                <a:srgbClr val="241D31"/>
              </a:solidFill>
              <a:latin typeface="Noto Sans KR"/>
              <a:ea typeface="Noto Sans KR"/>
              <a:cs typeface="Noto Sans KR"/>
              <a:sym typeface="Noto Sans KR"/>
            </a:endParaRPr>
          </a:p>
        </p:txBody>
      </p:sp>
      <p:sp>
        <p:nvSpPr>
          <p:cNvPr id="268" name="Google Shape;268;p2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공개할 수 없는 정보는 제외</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72" name="Shape 272"/>
        <p:cNvGrpSpPr/>
        <p:nvPr/>
      </p:nvGrpSpPr>
      <p:grpSpPr>
        <a:xfrm>
          <a:off x="0" y="0"/>
          <a:ext cx="0" cy="0"/>
          <a:chOff x="0" y="0"/>
          <a:chExt cx="0" cy="0"/>
        </a:xfrm>
      </p:grpSpPr>
      <p:sp>
        <p:nvSpPr>
          <p:cNvPr id="273" name="Google Shape;273;p2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274" name="Google Shape;274;p2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직접 경험한 것인가?</a:t>
            </a:r>
            <a:endParaRPr b="1" sz="2700">
              <a:solidFill>
                <a:srgbClr val="241D31"/>
              </a:solidFill>
              <a:latin typeface="Noto Sans KR"/>
              <a:ea typeface="Noto Sans KR"/>
              <a:cs typeface="Noto Sans KR"/>
              <a:sym typeface="Noto Sans KR"/>
            </a:endParaRPr>
          </a:p>
        </p:txBody>
      </p:sp>
      <p:sp>
        <p:nvSpPr>
          <p:cNvPr id="275" name="Google Shape;275;p2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14/114</a:t>
            </a:r>
            <a:endParaRPr sz="850">
              <a:solidFill>
                <a:srgbClr val="675F70"/>
              </a:solidFill>
              <a:latin typeface="Noto Sans KR"/>
              <a:ea typeface="Noto Sans KR"/>
              <a:cs typeface="Noto Sans KR"/>
              <a:sym typeface="Noto Sans KR"/>
            </a:endParaRPr>
          </a:p>
        </p:txBody>
      </p:sp>
      <p:sp>
        <p:nvSpPr>
          <p:cNvPr id="276" name="Google Shape;276;p2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7" name="Google Shape;277;p2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8" name="Google Shape;278;p2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9" name="Google Shape;279;p2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Live: 실시간으로 사람과 과정을 보여주기</a:t>
            </a:r>
            <a:endParaRPr sz="1550">
              <a:solidFill>
                <a:srgbClr val="675F70"/>
              </a:solidFill>
              <a:latin typeface="Noto Sans KR"/>
              <a:ea typeface="Noto Sans KR"/>
              <a:cs typeface="Noto Sans KR"/>
              <a:sym typeface="Noto Sans KR"/>
            </a:endParaRPr>
          </a:p>
        </p:txBody>
      </p:sp>
      <p:sp>
        <p:nvSpPr>
          <p:cNvPr id="280" name="Google Shape;280;p2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Live: 실시간으로 사람과 과정을 보여주기</a:t>
            </a:r>
            <a:endParaRPr b="1" sz="1600">
              <a:solidFill>
                <a:srgbClr val="241D31"/>
              </a:solidFill>
              <a:latin typeface="Noto Sans KR"/>
              <a:ea typeface="Noto Sans KR"/>
              <a:cs typeface="Noto Sans KR"/>
              <a:sym typeface="Noto Sans KR"/>
            </a:endParaRPr>
          </a:p>
        </p:txBody>
      </p:sp>
      <p:sp>
        <p:nvSpPr>
          <p:cNvPr id="281" name="Google Shape;281;p2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손·얼굴·목소리 등 신체의 일부</a:t>
            </a:r>
            <a:endParaRPr b="1" sz="1600">
              <a:solidFill>
                <a:srgbClr val="241D31"/>
              </a:solidFill>
              <a:latin typeface="Noto Sans KR"/>
              <a:ea typeface="Noto Sans KR"/>
              <a:cs typeface="Noto Sans KR"/>
              <a:sym typeface="Noto Sans KR"/>
            </a:endParaRPr>
          </a:p>
        </p:txBody>
      </p:sp>
      <p:sp>
        <p:nvSpPr>
          <p:cNvPr id="282" name="Google Shape;282;p2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실제로 존재하는 제품·도구·공간</a:t>
            </a:r>
            <a:endParaRPr b="1" sz="1600">
              <a:solidFill>
                <a:srgbClr val="241D31"/>
              </a:solidFill>
              <a:latin typeface="Noto Sans KR"/>
              <a:ea typeface="Noto Sans KR"/>
              <a:cs typeface="Noto Sans KR"/>
              <a:sym typeface="Noto Sans KR"/>
            </a:endParaRPr>
          </a:p>
        </p:txBody>
      </p:sp>
      <p:sp>
        <p:nvSpPr>
          <p:cNvPr id="283" name="Google Shape;283;p2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직접 한 일과 확인한 범위를 구분</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287" name="Shape 287"/>
        <p:cNvGrpSpPr/>
        <p:nvPr/>
      </p:nvGrpSpPr>
      <p:grpSpPr>
        <a:xfrm>
          <a:off x="0" y="0"/>
          <a:ext cx="0" cy="0"/>
          <a:chOff x="0" y="0"/>
          <a:chExt cx="0" cy="0"/>
        </a:xfrm>
      </p:grpSpPr>
      <p:sp>
        <p:nvSpPr>
          <p:cNvPr id="288" name="Google Shape;288;p2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289" name="Google Shape;289;p2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실제 존재를 촬영하는 네 프레임</a:t>
            </a:r>
            <a:endParaRPr b="1" sz="2700">
              <a:solidFill>
                <a:srgbClr val="241D31"/>
              </a:solidFill>
              <a:latin typeface="Noto Sans KR"/>
              <a:ea typeface="Noto Sans KR"/>
              <a:cs typeface="Noto Sans KR"/>
              <a:sym typeface="Noto Sans KR"/>
            </a:endParaRPr>
          </a:p>
        </p:txBody>
      </p:sp>
      <p:sp>
        <p:nvSpPr>
          <p:cNvPr id="290" name="Google Shape;290;p2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15/114</a:t>
            </a:r>
            <a:endParaRPr sz="850">
              <a:solidFill>
                <a:srgbClr val="675F70"/>
              </a:solidFill>
              <a:latin typeface="Noto Sans KR"/>
              <a:ea typeface="Noto Sans KR"/>
              <a:cs typeface="Noto Sans KR"/>
              <a:sym typeface="Noto Sans KR"/>
            </a:endParaRPr>
          </a:p>
        </p:txBody>
      </p:sp>
      <p:sp>
        <p:nvSpPr>
          <p:cNvPr id="291" name="Google Shape;291;p2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2" name="Google Shape;292;p2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3" name="Google Shape;293;p2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94" name="Google Shape;294;p2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사람: 얼굴·손·목소리·태도</a:t>
            </a:r>
            <a:endParaRPr sz="1550">
              <a:solidFill>
                <a:srgbClr val="675F70"/>
              </a:solidFill>
              <a:latin typeface="Noto Sans KR"/>
              <a:ea typeface="Noto Sans KR"/>
              <a:cs typeface="Noto Sans KR"/>
              <a:sym typeface="Noto Sans KR"/>
            </a:endParaRPr>
          </a:p>
        </p:txBody>
      </p:sp>
      <p:sp>
        <p:nvSpPr>
          <p:cNvPr id="295" name="Google Shape;295;p27"/>
          <p:cNvSpPr/>
          <p:nvPr/>
        </p:nvSpPr>
        <p:spPr>
          <a:xfrm>
            <a:off x="1277938"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296" name="Google Shape;296;p27"/>
          <p:cNvSpPr/>
          <p:nvPr/>
        </p:nvSpPr>
        <p:spPr>
          <a:xfrm>
            <a:off x="457200" y="2336800"/>
            <a:ext cx="1971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사람: 얼굴·손·목소리·태도</a:t>
            </a:r>
            <a:endParaRPr b="1" sz="1500">
              <a:solidFill>
                <a:srgbClr val="241D31"/>
              </a:solidFill>
              <a:latin typeface="Noto Sans KR"/>
              <a:ea typeface="Noto Sans KR"/>
              <a:cs typeface="Noto Sans KR"/>
              <a:sym typeface="Noto Sans KR"/>
            </a:endParaRPr>
          </a:p>
        </p:txBody>
      </p:sp>
      <p:sp>
        <p:nvSpPr>
          <p:cNvPr id="297" name="Google Shape;297;p27"/>
          <p:cNvSpPr txBox="1"/>
          <p:nvPr/>
        </p:nvSpPr>
        <p:spPr>
          <a:xfrm>
            <a:off x="242887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298" name="Google Shape;298;p27"/>
          <p:cNvSpPr/>
          <p:nvPr/>
        </p:nvSpPr>
        <p:spPr>
          <a:xfrm>
            <a:off x="3363913"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299" name="Google Shape;299;p27"/>
          <p:cNvSpPr/>
          <p:nvPr/>
        </p:nvSpPr>
        <p:spPr>
          <a:xfrm>
            <a:off x="2543175" y="2336800"/>
            <a:ext cx="1971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사물: 제품·도구·재료</a:t>
            </a:r>
            <a:endParaRPr b="1" sz="1500">
              <a:solidFill>
                <a:srgbClr val="241D31"/>
              </a:solidFill>
              <a:latin typeface="Noto Sans KR"/>
              <a:ea typeface="Noto Sans KR"/>
              <a:cs typeface="Noto Sans KR"/>
              <a:sym typeface="Noto Sans KR"/>
            </a:endParaRPr>
          </a:p>
        </p:txBody>
      </p:sp>
      <p:sp>
        <p:nvSpPr>
          <p:cNvPr id="300" name="Google Shape;300;p27"/>
          <p:cNvSpPr txBox="1"/>
          <p:nvPr/>
        </p:nvSpPr>
        <p:spPr>
          <a:xfrm>
            <a:off x="451485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301" name="Google Shape;301;p27"/>
          <p:cNvSpPr/>
          <p:nvPr/>
        </p:nvSpPr>
        <p:spPr>
          <a:xfrm>
            <a:off x="5449888"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302" name="Google Shape;302;p27"/>
          <p:cNvSpPr/>
          <p:nvPr/>
        </p:nvSpPr>
        <p:spPr>
          <a:xfrm>
            <a:off x="4629150" y="2336800"/>
            <a:ext cx="1971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공간: 매장·공방·교육장·현장</a:t>
            </a:r>
            <a:endParaRPr b="1" sz="1500">
              <a:solidFill>
                <a:srgbClr val="241D31"/>
              </a:solidFill>
              <a:latin typeface="Noto Sans KR"/>
              <a:ea typeface="Noto Sans KR"/>
              <a:cs typeface="Noto Sans KR"/>
              <a:sym typeface="Noto Sans KR"/>
            </a:endParaRPr>
          </a:p>
        </p:txBody>
      </p:sp>
      <p:sp>
        <p:nvSpPr>
          <p:cNvPr id="303" name="Google Shape;303;p27"/>
          <p:cNvSpPr txBox="1"/>
          <p:nvPr/>
        </p:nvSpPr>
        <p:spPr>
          <a:xfrm>
            <a:off x="660082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304" name="Google Shape;304;p27"/>
          <p:cNvSpPr/>
          <p:nvPr/>
        </p:nvSpPr>
        <p:spPr>
          <a:xfrm>
            <a:off x="7535863"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305" name="Google Shape;305;p27"/>
          <p:cNvSpPr/>
          <p:nvPr/>
        </p:nvSpPr>
        <p:spPr>
          <a:xfrm>
            <a:off x="6715125" y="2336800"/>
            <a:ext cx="1971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과정: 준비 → 실행 → 확인</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09" name="Shape 309"/>
        <p:cNvGrpSpPr/>
        <p:nvPr/>
      </p:nvGrpSpPr>
      <p:grpSpPr>
        <a:xfrm>
          <a:off x="0" y="0"/>
          <a:ext cx="0" cy="0"/>
          <a:chOff x="0" y="0"/>
          <a:chExt cx="0" cy="0"/>
        </a:xfrm>
      </p:grpSpPr>
      <p:sp>
        <p:nvSpPr>
          <p:cNvPr id="310" name="Google Shape;310;p2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311" name="Google Shape;311;p2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Edits를 쓰면 무조건 유리할까?</a:t>
            </a:r>
            <a:endParaRPr b="1" sz="2700">
              <a:solidFill>
                <a:srgbClr val="241D31"/>
              </a:solidFill>
              <a:latin typeface="Noto Sans KR"/>
              <a:ea typeface="Noto Sans KR"/>
              <a:cs typeface="Noto Sans KR"/>
              <a:sym typeface="Noto Sans KR"/>
            </a:endParaRPr>
          </a:p>
        </p:txBody>
      </p:sp>
      <p:sp>
        <p:nvSpPr>
          <p:cNvPr id="312" name="Google Shape;312;p2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16/114</a:t>
            </a:r>
            <a:endParaRPr sz="850">
              <a:solidFill>
                <a:srgbClr val="675F70"/>
              </a:solidFill>
              <a:latin typeface="Noto Sans KR"/>
              <a:ea typeface="Noto Sans KR"/>
              <a:cs typeface="Noto Sans KR"/>
              <a:sym typeface="Noto Sans KR"/>
            </a:endParaRPr>
          </a:p>
        </p:txBody>
      </p:sp>
      <p:sp>
        <p:nvSpPr>
          <p:cNvPr id="313" name="Google Shape;313;p2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4" name="Google Shape;314;p2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5" name="Google Shape;315;p2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6" name="Google Shape;316;p2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Edits는 Meta의 영상 제작 도구다</a:t>
            </a:r>
            <a:endParaRPr sz="1550">
              <a:solidFill>
                <a:srgbClr val="675F70"/>
              </a:solidFill>
              <a:latin typeface="Noto Sans KR"/>
              <a:ea typeface="Noto Sans KR"/>
              <a:cs typeface="Noto Sans KR"/>
              <a:sym typeface="Noto Sans KR"/>
            </a:endParaRPr>
          </a:p>
        </p:txBody>
      </p:sp>
      <p:sp>
        <p:nvSpPr>
          <p:cNvPr id="317" name="Google Shape;317;p2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Edits는 Meta의 영상 제작 도구다</a:t>
            </a:r>
            <a:endParaRPr b="1" sz="1600">
              <a:solidFill>
                <a:srgbClr val="241D31"/>
              </a:solidFill>
              <a:latin typeface="Noto Sans KR"/>
              <a:ea typeface="Noto Sans KR"/>
              <a:cs typeface="Noto Sans KR"/>
              <a:sym typeface="Noto Sans KR"/>
            </a:endParaRPr>
          </a:p>
        </p:txBody>
      </p:sp>
      <p:sp>
        <p:nvSpPr>
          <p:cNvPr id="318" name="Google Shape;318;p2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공식 편집 도구 사용만으로 도달 우대를 보장하지 않는다</a:t>
            </a:r>
            <a:endParaRPr b="1" sz="1600">
              <a:solidFill>
                <a:srgbClr val="241D31"/>
              </a:solidFill>
              <a:latin typeface="Noto Sans KR"/>
              <a:ea typeface="Noto Sans KR"/>
              <a:cs typeface="Noto Sans KR"/>
              <a:sym typeface="Noto Sans KR"/>
            </a:endParaRPr>
          </a:p>
        </p:txBody>
      </p:sp>
      <p:sp>
        <p:nvSpPr>
          <p:cNvPr id="319" name="Google Shape;319;p2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워터마크 없는 내 원본·편집 편의에 활용</a:t>
            </a:r>
            <a:endParaRPr b="1" sz="1600">
              <a:solidFill>
                <a:srgbClr val="241D31"/>
              </a:solidFill>
              <a:latin typeface="Noto Sans KR"/>
              <a:ea typeface="Noto Sans KR"/>
              <a:cs typeface="Noto Sans KR"/>
              <a:sym typeface="Noto Sans KR"/>
            </a:endParaRPr>
          </a:p>
        </p:txBody>
      </p:sp>
      <p:sp>
        <p:nvSpPr>
          <p:cNvPr id="320" name="Google Shape;320;p2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성과는 콘텐츠와 계정 조건으로 직접 확인</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24" name="Shape 324"/>
        <p:cNvGrpSpPr/>
        <p:nvPr/>
      </p:nvGrpSpPr>
      <p:grpSpPr>
        <a:xfrm>
          <a:off x="0" y="0"/>
          <a:ext cx="0" cy="0"/>
          <a:chOff x="0" y="0"/>
          <a:chExt cx="0" cy="0"/>
        </a:xfrm>
      </p:grpSpPr>
      <p:sp>
        <p:nvSpPr>
          <p:cNvPr id="325" name="Google Shape;325;p2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326" name="Google Shape;326;p2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200">
                <a:solidFill>
                  <a:srgbClr val="241D31"/>
                </a:solidFill>
                <a:latin typeface="Noto Sans KR"/>
                <a:ea typeface="Noto Sans KR"/>
                <a:cs typeface="Noto Sans KR"/>
                <a:sym typeface="Noto Sans KR"/>
              </a:rPr>
              <a:t>사례 카드 2 — 도잇스튜디오: 과정은 보이지만 이유와 CTA는 비어 있다</a:t>
            </a:r>
            <a:endParaRPr b="1" sz="2200">
              <a:solidFill>
                <a:srgbClr val="241D31"/>
              </a:solidFill>
              <a:latin typeface="Noto Sans KR"/>
              <a:ea typeface="Noto Sans KR"/>
              <a:cs typeface="Noto Sans KR"/>
              <a:sym typeface="Noto Sans KR"/>
            </a:endParaRPr>
          </a:p>
        </p:txBody>
      </p:sp>
      <p:sp>
        <p:nvSpPr>
          <p:cNvPr id="327" name="Google Shape;327;p2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17/114</a:t>
            </a:r>
            <a:endParaRPr sz="850">
              <a:solidFill>
                <a:srgbClr val="675F70"/>
              </a:solidFill>
              <a:latin typeface="Noto Sans KR"/>
              <a:ea typeface="Noto Sans KR"/>
              <a:cs typeface="Noto Sans KR"/>
              <a:sym typeface="Noto Sans KR"/>
            </a:endParaRPr>
          </a:p>
        </p:txBody>
      </p:sp>
      <p:sp>
        <p:nvSpPr>
          <p:cNvPr id="328" name="Google Shape;328;p2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29" name="Google Shape;329;p2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0" name="Google Shape;330;p2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1" name="Google Shape;331;p2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실제 공정 화면은 신뢰를 만들지만, 고객 의미와 다음 행동이 없으면 연결이 약해진다.</a:t>
            </a:r>
            <a:endParaRPr sz="1350">
              <a:solidFill>
                <a:srgbClr val="675F70"/>
              </a:solidFill>
              <a:latin typeface="Noto Sans KR"/>
              <a:ea typeface="Noto Sans KR"/>
              <a:cs typeface="Noto Sans KR"/>
              <a:sym typeface="Noto Sans KR"/>
            </a:endParaRPr>
          </a:p>
        </p:txBody>
      </p:sp>
      <p:sp>
        <p:nvSpPr>
          <p:cNvPr id="332" name="Google Shape;332;p29"/>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강점: 유약·세척·가마의 실제 공정</a:t>
            </a:r>
            <a:endParaRPr b="1" sz="1450">
              <a:solidFill>
                <a:srgbClr val="241D31"/>
              </a:solidFill>
              <a:latin typeface="Noto Sans KR"/>
              <a:ea typeface="Noto Sans KR"/>
              <a:cs typeface="Noto Sans KR"/>
              <a:sym typeface="Noto Sans KR"/>
            </a:endParaRPr>
          </a:p>
        </p:txBody>
      </p:sp>
      <p:sp>
        <p:nvSpPr>
          <p:cNvPr id="333" name="Google Shape;333;p29"/>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훅: “오늘은 시유 하는 날”</a:t>
            </a:r>
            <a:endParaRPr b="1" sz="1450">
              <a:solidFill>
                <a:srgbClr val="241D31"/>
              </a:solidFill>
              <a:latin typeface="Noto Sans KR"/>
              <a:ea typeface="Noto Sans KR"/>
              <a:cs typeface="Noto Sans KR"/>
              <a:sym typeface="Noto Sans KR"/>
            </a:endParaRPr>
          </a:p>
        </p:txBody>
      </p:sp>
      <p:sp>
        <p:nvSpPr>
          <p:cNvPr id="334" name="Google Shape;334;p29"/>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빠진 것: 품질에 중요한 이유</a:t>
            </a:r>
            <a:endParaRPr b="1" sz="1450">
              <a:solidFill>
                <a:srgbClr val="241D31"/>
              </a:solidFill>
              <a:latin typeface="Noto Sans KR"/>
              <a:ea typeface="Noto Sans KR"/>
              <a:cs typeface="Noto Sans KR"/>
              <a:sym typeface="Noto Sans KR"/>
            </a:endParaRPr>
          </a:p>
        </p:txBody>
      </p:sp>
      <p:sp>
        <p:nvSpPr>
          <p:cNvPr id="335" name="Google Shape;335;p29"/>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빠진 것: 수업·문의 CTA</a:t>
            </a:r>
            <a:endParaRPr b="1" sz="1450">
              <a:solidFill>
                <a:srgbClr val="241D31"/>
              </a:solidFill>
              <a:latin typeface="Noto Sans KR"/>
              <a:ea typeface="Noto Sans KR"/>
              <a:cs typeface="Noto Sans KR"/>
              <a:sym typeface="Noto Sans KR"/>
            </a:endParaRPr>
          </a:p>
        </p:txBody>
      </p:sp>
      <p:sp>
        <p:nvSpPr>
          <p:cNvPr id="336" name="Google Shape;336;p29"/>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한계: 품질·예약·매출 성과 미검증</a:t>
            </a:r>
            <a:endParaRPr b="1" sz="1450">
              <a:solidFill>
                <a:srgbClr val="241D31"/>
              </a:solidFill>
              <a:latin typeface="Noto Sans KR"/>
              <a:ea typeface="Noto Sans KR"/>
              <a:cs typeface="Noto Sans KR"/>
              <a:sym typeface="Noto Sans KR"/>
            </a:endParaRPr>
          </a:p>
        </p:txBody>
      </p:sp>
      <p:sp>
        <p:nvSpPr>
          <p:cNvPr id="337" name="Google Shape;337;p2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41" name="Shape 341"/>
        <p:cNvGrpSpPr/>
        <p:nvPr/>
      </p:nvGrpSpPr>
      <p:grpSpPr>
        <a:xfrm>
          <a:off x="0" y="0"/>
          <a:ext cx="0" cy="0"/>
          <a:chOff x="0" y="0"/>
          <a:chExt cx="0" cy="0"/>
        </a:xfrm>
      </p:grpSpPr>
      <p:sp>
        <p:nvSpPr>
          <p:cNvPr id="342" name="Google Shape;342;p3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343" name="Google Shape;343;p3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주장·근거·경계를 한 묶음으로</a:t>
            </a:r>
            <a:endParaRPr b="1" sz="2700">
              <a:solidFill>
                <a:srgbClr val="241D31"/>
              </a:solidFill>
              <a:latin typeface="Noto Sans KR"/>
              <a:ea typeface="Noto Sans KR"/>
              <a:cs typeface="Noto Sans KR"/>
              <a:sym typeface="Noto Sans KR"/>
            </a:endParaRPr>
          </a:p>
        </p:txBody>
      </p:sp>
      <p:sp>
        <p:nvSpPr>
          <p:cNvPr id="344" name="Google Shape;344;p3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18/114</a:t>
            </a:r>
            <a:endParaRPr sz="850">
              <a:solidFill>
                <a:srgbClr val="675F70"/>
              </a:solidFill>
              <a:latin typeface="Noto Sans KR"/>
              <a:ea typeface="Noto Sans KR"/>
              <a:cs typeface="Noto Sans KR"/>
              <a:sym typeface="Noto Sans KR"/>
            </a:endParaRPr>
          </a:p>
        </p:txBody>
      </p:sp>
      <p:sp>
        <p:nvSpPr>
          <p:cNvPr id="345" name="Google Shape;345;p3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6" name="Google Shape;346;p3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7" name="Google Shape;347;p3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48" name="Google Shape;348;p3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전문적인 한 문장은 무엇을 아는지뿐 아니라 어디까지 말할 수 있는지도 보여준다.</a:t>
            </a:r>
            <a:endParaRPr sz="1350">
              <a:solidFill>
                <a:srgbClr val="675F70"/>
              </a:solidFill>
              <a:latin typeface="Noto Sans KR"/>
              <a:ea typeface="Noto Sans KR"/>
              <a:cs typeface="Noto Sans KR"/>
              <a:sym typeface="Noto Sans KR"/>
            </a:endParaRPr>
          </a:p>
        </p:txBody>
      </p:sp>
      <p:sp>
        <p:nvSpPr>
          <p:cNvPr id="349" name="Google Shape;349;p3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주장: 제가 확인한 것은…</a:t>
            </a:r>
            <a:endParaRPr b="1" sz="1600">
              <a:solidFill>
                <a:srgbClr val="241D31"/>
              </a:solidFill>
              <a:latin typeface="Noto Sans KR"/>
              <a:ea typeface="Noto Sans KR"/>
              <a:cs typeface="Noto Sans KR"/>
              <a:sym typeface="Noto Sans KR"/>
            </a:endParaRPr>
          </a:p>
        </p:txBody>
      </p:sp>
      <p:sp>
        <p:nvSpPr>
          <p:cNvPr id="350" name="Google Shape;350;p3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근거: 직접 해보니 / 기록을 보니…</a:t>
            </a:r>
            <a:endParaRPr b="1" sz="1600">
              <a:solidFill>
                <a:srgbClr val="241D31"/>
              </a:solidFill>
              <a:latin typeface="Noto Sans KR"/>
              <a:ea typeface="Noto Sans KR"/>
              <a:cs typeface="Noto Sans KR"/>
              <a:sym typeface="Noto Sans KR"/>
            </a:endParaRPr>
          </a:p>
        </p:txBody>
      </p:sp>
      <p:sp>
        <p:nvSpPr>
          <p:cNvPr id="351" name="Google Shape;351;p3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경계: 개인 경험이며 조건에 따라 다릅니다</a:t>
            </a:r>
            <a:endParaRPr b="1" sz="1600">
              <a:solidFill>
                <a:srgbClr val="241D31"/>
              </a:solidFill>
              <a:latin typeface="Noto Sans KR"/>
              <a:ea typeface="Noto Sans KR"/>
              <a:cs typeface="Noto Sans KR"/>
              <a:sym typeface="Noto Sans KR"/>
            </a:endParaRPr>
          </a:p>
        </p:txBody>
      </p:sp>
      <p:sp>
        <p:nvSpPr>
          <p:cNvPr id="352" name="Google Shape;352;p3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모르면: [확인 필요]</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56" name="Shape 356"/>
        <p:cNvGrpSpPr/>
        <p:nvPr/>
      </p:nvGrpSpPr>
      <p:grpSpPr>
        <a:xfrm>
          <a:off x="0" y="0"/>
          <a:ext cx="0" cy="0"/>
          <a:chOff x="0" y="0"/>
          <a:chExt cx="0" cy="0"/>
        </a:xfrm>
      </p:grpSpPr>
      <p:sp>
        <p:nvSpPr>
          <p:cNvPr id="357" name="Google Shape;357;p3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358" name="Google Shape;358;p3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200">
                <a:solidFill>
                  <a:srgbClr val="241D31"/>
                </a:solidFill>
                <a:latin typeface="Noto Sans KR"/>
                <a:ea typeface="Noto Sans KR"/>
                <a:cs typeface="Noto Sans KR"/>
                <a:sym typeface="Noto Sans KR"/>
              </a:rPr>
              <a:t>사례 카드 3 — 변호사 현창윤: 선택 질문은 선명하고 근거는 보강 대상</a:t>
            </a:r>
            <a:endParaRPr b="1" sz="2200">
              <a:solidFill>
                <a:srgbClr val="241D31"/>
              </a:solidFill>
              <a:latin typeface="Noto Sans KR"/>
              <a:ea typeface="Noto Sans KR"/>
              <a:cs typeface="Noto Sans KR"/>
              <a:sym typeface="Noto Sans KR"/>
            </a:endParaRPr>
          </a:p>
        </p:txBody>
      </p:sp>
      <p:sp>
        <p:nvSpPr>
          <p:cNvPr id="359" name="Google Shape;359;p3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19/114</a:t>
            </a:r>
            <a:endParaRPr sz="850">
              <a:solidFill>
                <a:srgbClr val="675F70"/>
              </a:solidFill>
              <a:latin typeface="Noto Sans KR"/>
              <a:ea typeface="Noto Sans KR"/>
              <a:cs typeface="Noto Sans KR"/>
              <a:sym typeface="Noto Sans KR"/>
            </a:endParaRPr>
          </a:p>
        </p:txBody>
      </p:sp>
      <p:sp>
        <p:nvSpPr>
          <p:cNvPr id="360" name="Google Shape;360;p3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1" name="Google Shape;361;p3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2" name="Google Shape;362;p3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63" name="Google Shape;363;p3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고객의 선택 불안을 제목으로 잡을 수 있지만 전문가 주장은 체크리스트·사례·출처로 보강해야 한다.</a:t>
            </a:r>
            <a:endParaRPr sz="1300">
              <a:solidFill>
                <a:srgbClr val="675F70"/>
              </a:solidFill>
              <a:latin typeface="Noto Sans KR"/>
              <a:ea typeface="Noto Sans KR"/>
              <a:cs typeface="Noto Sans KR"/>
              <a:sym typeface="Noto Sans KR"/>
            </a:endParaRPr>
          </a:p>
        </p:txBody>
      </p:sp>
      <p:sp>
        <p:nvSpPr>
          <p:cNvPr id="364" name="Google Shape;364;p31"/>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질문: 좋은 변호사 고르는 법</a:t>
            </a:r>
            <a:endParaRPr b="1" sz="1450">
              <a:solidFill>
                <a:srgbClr val="241D31"/>
              </a:solidFill>
              <a:latin typeface="Noto Sans KR"/>
              <a:ea typeface="Noto Sans KR"/>
              <a:cs typeface="Noto Sans KR"/>
              <a:sym typeface="Noto Sans KR"/>
            </a:endParaRPr>
          </a:p>
        </p:txBody>
      </p:sp>
      <p:sp>
        <p:nvSpPr>
          <p:cNvPr id="365" name="Google Shape;365;p31"/>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장점: 한 질문·큰 자막·몸짓·유머</a:t>
            </a:r>
            <a:endParaRPr b="1" sz="1450">
              <a:solidFill>
                <a:srgbClr val="241D31"/>
              </a:solidFill>
              <a:latin typeface="Noto Sans KR"/>
              <a:ea typeface="Noto Sans KR"/>
              <a:cs typeface="Noto Sans KR"/>
              <a:sym typeface="Noto Sans KR"/>
            </a:endParaRPr>
          </a:p>
        </p:txBody>
      </p:sp>
      <p:sp>
        <p:nvSpPr>
          <p:cNvPr id="366" name="Google Shape;366;p31"/>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부족: 사건 자료·사례·외부 근거</a:t>
            </a:r>
            <a:endParaRPr b="1" sz="1450">
              <a:solidFill>
                <a:srgbClr val="241D31"/>
              </a:solidFill>
              <a:latin typeface="Noto Sans KR"/>
              <a:ea typeface="Noto Sans KR"/>
              <a:cs typeface="Noto Sans KR"/>
              <a:sym typeface="Noto Sans KR"/>
            </a:endParaRPr>
          </a:p>
        </p:txBody>
      </p:sp>
      <p:sp>
        <p:nvSpPr>
          <p:cNvPr id="367" name="Google Shape;367;p31"/>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CTA: 다른 채널 구독</a:t>
            </a:r>
            <a:endParaRPr b="1" sz="1450">
              <a:solidFill>
                <a:srgbClr val="241D31"/>
              </a:solidFill>
              <a:latin typeface="Noto Sans KR"/>
              <a:ea typeface="Noto Sans KR"/>
              <a:cs typeface="Noto Sans KR"/>
              <a:sym typeface="Noto Sans KR"/>
            </a:endParaRPr>
          </a:p>
        </p:txBody>
      </p:sp>
      <p:sp>
        <p:nvSpPr>
          <p:cNvPr id="368" name="Google Shape;368;p31"/>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한계: 조언 타당성·수임 성과 미검증</a:t>
            </a:r>
            <a:endParaRPr b="1" sz="1450">
              <a:solidFill>
                <a:srgbClr val="241D31"/>
              </a:solidFill>
              <a:latin typeface="Noto Sans KR"/>
              <a:ea typeface="Noto Sans KR"/>
              <a:cs typeface="Noto Sans KR"/>
              <a:sym typeface="Noto Sans KR"/>
            </a:endParaRPr>
          </a:p>
        </p:txBody>
      </p:sp>
      <p:sp>
        <p:nvSpPr>
          <p:cNvPr id="369" name="Google Shape;369;p31"/>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73" name="Shape 373"/>
        <p:cNvGrpSpPr/>
        <p:nvPr/>
      </p:nvGrpSpPr>
      <p:grpSpPr>
        <a:xfrm>
          <a:off x="0" y="0"/>
          <a:ext cx="0" cy="0"/>
          <a:chOff x="0" y="0"/>
          <a:chExt cx="0" cy="0"/>
        </a:xfrm>
      </p:grpSpPr>
      <p:sp>
        <p:nvSpPr>
          <p:cNvPr id="374" name="Google Shape;374;p3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375" name="Google Shape;375;p3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서비스는 결과보다 ‘미리 경험’하게 한다</a:t>
            </a:r>
            <a:endParaRPr b="1" sz="2700">
              <a:solidFill>
                <a:srgbClr val="241D31"/>
              </a:solidFill>
              <a:latin typeface="Noto Sans KR"/>
              <a:ea typeface="Noto Sans KR"/>
              <a:cs typeface="Noto Sans KR"/>
              <a:sym typeface="Noto Sans KR"/>
            </a:endParaRPr>
          </a:p>
        </p:txBody>
      </p:sp>
      <p:sp>
        <p:nvSpPr>
          <p:cNvPr id="376" name="Google Shape;376;p3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20/114</a:t>
            </a:r>
            <a:endParaRPr sz="850">
              <a:solidFill>
                <a:srgbClr val="675F70"/>
              </a:solidFill>
              <a:latin typeface="Noto Sans KR"/>
              <a:ea typeface="Noto Sans KR"/>
              <a:cs typeface="Noto Sans KR"/>
              <a:sym typeface="Noto Sans KR"/>
            </a:endParaRPr>
          </a:p>
        </p:txBody>
      </p:sp>
      <p:sp>
        <p:nvSpPr>
          <p:cNvPr id="377" name="Google Shape;377;p3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8" name="Google Shape;378;p3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79" name="Google Shape;379;p3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80" name="Google Shape;380;p3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무형 서비스·강의도 실제 과정의 일부를 보여주면 구매 전 불확실성을 줄일 수 있다.</a:t>
            </a:r>
            <a:endParaRPr sz="1350">
              <a:solidFill>
                <a:srgbClr val="675F70"/>
              </a:solidFill>
              <a:latin typeface="Noto Sans KR"/>
              <a:ea typeface="Noto Sans KR"/>
              <a:cs typeface="Noto Sans KR"/>
              <a:sym typeface="Noto Sans KR"/>
            </a:endParaRPr>
          </a:p>
        </p:txBody>
      </p:sp>
      <p:sp>
        <p:nvSpPr>
          <p:cNvPr id="381" name="Google Shape;381;p32"/>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설명하지 말고 한 장면 보여주기</a:t>
            </a:r>
            <a:endParaRPr b="1" sz="1600">
              <a:solidFill>
                <a:srgbClr val="241D31"/>
              </a:solidFill>
              <a:latin typeface="Noto Sans KR"/>
              <a:ea typeface="Noto Sans KR"/>
              <a:cs typeface="Noto Sans KR"/>
              <a:sym typeface="Noto Sans KR"/>
            </a:endParaRPr>
          </a:p>
        </p:txBody>
      </p:sp>
      <p:sp>
        <p:nvSpPr>
          <p:cNvPr id="382" name="Google Shape;382;p32"/>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과정의 일부</a:t>
            </a:r>
            <a:endParaRPr b="1" sz="1600">
              <a:solidFill>
                <a:srgbClr val="241D31"/>
              </a:solidFill>
              <a:latin typeface="Noto Sans KR"/>
              <a:ea typeface="Noto Sans KR"/>
              <a:cs typeface="Noto Sans KR"/>
              <a:sym typeface="Noto Sans KR"/>
            </a:endParaRPr>
          </a:p>
        </p:txBody>
      </p:sp>
      <p:sp>
        <p:nvSpPr>
          <p:cNvPr id="383" name="Google Shape;383;p32"/>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고객이 얻게 될 판단 기준</a:t>
            </a:r>
            <a:endParaRPr b="1" sz="1600">
              <a:solidFill>
                <a:srgbClr val="241D31"/>
              </a:solidFill>
              <a:latin typeface="Noto Sans KR"/>
              <a:ea typeface="Noto Sans KR"/>
              <a:cs typeface="Noto Sans KR"/>
              <a:sym typeface="Noto Sans KR"/>
            </a:endParaRPr>
          </a:p>
        </p:txBody>
      </p:sp>
      <p:sp>
        <p:nvSpPr>
          <p:cNvPr id="384" name="Google Shape;384;p32"/>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전체 결과를 보장하지 않기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388" name="Shape 388"/>
        <p:cNvGrpSpPr/>
        <p:nvPr/>
      </p:nvGrpSpPr>
      <p:grpSpPr>
        <a:xfrm>
          <a:off x="0" y="0"/>
          <a:ext cx="0" cy="0"/>
          <a:chOff x="0" y="0"/>
          <a:chExt cx="0" cy="0"/>
        </a:xfrm>
      </p:grpSpPr>
      <p:sp>
        <p:nvSpPr>
          <p:cNvPr id="389" name="Google Shape;389;p3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390" name="Google Shape;390;p3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200">
                <a:solidFill>
                  <a:srgbClr val="241D31"/>
                </a:solidFill>
                <a:latin typeface="Noto Sans KR"/>
                <a:ea typeface="Noto Sans KR"/>
                <a:cs typeface="Noto Sans KR"/>
                <a:sym typeface="Noto Sans KR"/>
              </a:rPr>
              <a:t>사례 카드 4 — 한국민화학교 티솜: 제작 장면이 강좌의 샘플이 된다</a:t>
            </a:r>
            <a:endParaRPr b="1" sz="2200">
              <a:solidFill>
                <a:srgbClr val="241D31"/>
              </a:solidFill>
              <a:latin typeface="Noto Sans KR"/>
              <a:ea typeface="Noto Sans KR"/>
              <a:cs typeface="Noto Sans KR"/>
              <a:sym typeface="Noto Sans KR"/>
            </a:endParaRPr>
          </a:p>
        </p:txBody>
      </p:sp>
      <p:sp>
        <p:nvSpPr>
          <p:cNvPr id="391" name="Google Shape;391;p3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21/114</a:t>
            </a:r>
            <a:endParaRPr sz="850">
              <a:solidFill>
                <a:srgbClr val="675F70"/>
              </a:solidFill>
              <a:latin typeface="Noto Sans KR"/>
              <a:ea typeface="Noto Sans KR"/>
              <a:cs typeface="Noto Sans KR"/>
              <a:sym typeface="Noto Sans KR"/>
            </a:endParaRPr>
          </a:p>
        </p:txBody>
      </p:sp>
      <p:sp>
        <p:nvSpPr>
          <p:cNvPr id="392" name="Google Shape;392;p3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3" name="Google Shape;393;p3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4" name="Google Shape;394;p3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95" name="Google Shape;395;p3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결과물의 실제 제작 장면은 서비스 설명보다 먼저 학습 경험을 보여줄 수 있다.</a:t>
            </a:r>
            <a:endParaRPr sz="1350">
              <a:solidFill>
                <a:srgbClr val="675F70"/>
              </a:solidFill>
              <a:latin typeface="Noto Sans KR"/>
              <a:ea typeface="Noto Sans KR"/>
              <a:cs typeface="Noto Sans KR"/>
              <a:sym typeface="Noto Sans KR"/>
            </a:endParaRPr>
          </a:p>
        </p:txBody>
      </p:sp>
      <p:sp>
        <p:nvSpPr>
          <p:cNvPr id="396" name="Google Shape;396;p33"/>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훅: 붓끝·색·명암의 초근접 과정</a:t>
            </a:r>
            <a:endParaRPr b="1" sz="1450">
              <a:solidFill>
                <a:srgbClr val="241D31"/>
              </a:solidFill>
              <a:latin typeface="Noto Sans KR"/>
              <a:ea typeface="Noto Sans KR"/>
              <a:cs typeface="Noto Sans KR"/>
              <a:sym typeface="Noto Sans KR"/>
            </a:endParaRPr>
          </a:p>
        </p:txBody>
      </p:sp>
      <p:sp>
        <p:nvSpPr>
          <p:cNvPr id="397" name="Google Shape;397;p33"/>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 부분 작업과 전체 구도 연결</a:t>
            </a:r>
            <a:endParaRPr b="1" sz="1450">
              <a:solidFill>
                <a:srgbClr val="241D31"/>
              </a:solidFill>
              <a:latin typeface="Noto Sans KR"/>
              <a:ea typeface="Noto Sans KR"/>
              <a:cs typeface="Noto Sans KR"/>
              <a:sym typeface="Noto Sans KR"/>
            </a:endParaRPr>
          </a:p>
        </p:txBody>
      </p:sp>
      <p:sp>
        <p:nvSpPr>
          <p:cNvPr id="398" name="Google Shape;398;p33"/>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CTA: 홈페이지 민화강좌</a:t>
            </a:r>
            <a:endParaRPr b="1" sz="1450">
              <a:solidFill>
                <a:srgbClr val="241D31"/>
              </a:solidFill>
              <a:latin typeface="Noto Sans KR"/>
              <a:ea typeface="Noto Sans KR"/>
              <a:cs typeface="Noto Sans KR"/>
              <a:sym typeface="Noto Sans KR"/>
            </a:endParaRPr>
          </a:p>
        </p:txBody>
      </p:sp>
      <p:sp>
        <p:nvSpPr>
          <p:cNvPr id="399" name="Google Shape;399;p33"/>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개선: 첫 화면에 학습 이득 한 줄</a:t>
            </a:r>
            <a:endParaRPr b="1" sz="1450">
              <a:solidFill>
                <a:srgbClr val="241D31"/>
              </a:solidFill>
              <a:latin typeface="Noto Sans KR"/>
              <a:ea typeface="Noto Sans KR"/>
              <a:cs typeface="Noto Sans KR"/>
              <a:sym typeface="Noto Sans KR"/>
            </a:endParaRPr>
          </a:p>
        </p:txBody>
      </p:sp>
      <p:sp>
        <p:nvSpPr>
          <p:cNvPr id="400" name="Google Shape;400;p33"/>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한계: 현재 수강 가능·판매 성과 미검증</a:t>
            </a:r>
            <a:endParaRPr b="1" sz="1450">
              <a:solidFill>
                <a:srgbClr val="241D31"/>
              </a:solidFill>
              <a:latin typeface="Noto Sans KR"/>
              <a:ea typeface="Noto Sans KR"/>
              <a:cs typeface="Noto Sans KR"/>
              <a:sym typeface="Noto Sans KR"/>
            </a:endParaRPr>
          </a:p>
        </p:txBody>
      </p:sp>
      <p:sp>
        <p:nvSpPr>
          <p:cNvPr id="401" name="Google Shape;401;p33"/>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05" name="Shape 405"/>
        <p:cNvGrpSpPr/>
        <p:nvPr/>
      </p:nvGrpSpPr>
      <p:grpSpPr>
        <a:xfrm>
          <a:off x="0" y="0"/>
          <a:ext cx="0" cy="0"/>
          <a:chOff x="0" y="0"/>
          <a:chExt cx="0" cy="0"/>
        </a:xfrm>
      </p:grpSpPr>
      <p:sp>
        <p:nvSpPr>
          <p:cNvPr id="406" name="Google Shape;406;p3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407" name="Google Shape;407;p3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블로그 골격을 Instagram 한 묶음으로</a:t>
            </a:r>
            <a:endParaRPr b="1" sz="2700">
              <a:solidFill>
                <a:srgbClr val="241D31"/>
              </a:solidFill>
              <a:latin typeface="Noto Sans KR"/>
              <a:ea typeface="Noto Sans KR"/>
              <a:cs typeface="Noto Sans KR"/>
              <a:sym typeface="Noto Sans KR"/>
            </a:endParaRPr>
          </a:p>
        </p:txBody>
      </p:sp>
      <p:sp>
        <p:nvSpPr>
          <p:cNvPr id="408" name="Google Shape;408;p3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22/114</a:t>
            </a:r>
            <a:endParaRPr sz="850">
              <a:solidFill>
                <a:srgbClr val="675F70"/>
              </a:solidFill>
              <a:latin typeface="Noto Sans KR"/>
              <a:ea typeface="Noto Sans KR"/>
              <a:cs typeface="Noto Sans KR"/>
              <a:sym typeface="Noto Sans KR"/>
            </a:endParaRPr>
          </a:p>
        </p:txBody>
      </p:sp>
      <p:sp>
        <p:nvSpPr>
          <p:cNvPr id="409" name="Google Shape;409;p3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0" name="Google Shape;410;p3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1" name="Google Shape;411;p3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12" name="Google Shape;412;p3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블로그의 질문·답·근거·주의·CTA를 버리지 않고 화면별 역할에 맞게 줄인다.</a:t>
            </a:r>
            <a:endParaRPr sz="1350">
              <a:solidFill>
                <a:srgbClr val="675F70"/>
              </a:solidFill>
              <a:latin typeface="Noto Sans KR"/>
              <a:ea typeface="Noto Sans KR"/>
              <a:cs typeface="Noto Sans KR"/>
              <a:sym typeface="Noto Sans KR"/>
            </a:endParaRPr>
          </a:p>
        </p:txBody>
      </p:sp>
      <p:sp>
        <p:nvSpPr>
          <p:cNvPr id="413" name="Google Shape;413;p34"/>
          <p:cNvSpPr/>
          <p:nvPr/>
        </p:nvSpPr>
        <p:spPr>
          <a:xfrm>
            <a:off x="1069340"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414" name="Google Shape;414;p34"/>
          <p:cNvSpPr/>
          <p:nvPr/>
        </p:nvSpPr>
        <p:spPr>
          <a:xfrm>
            <a:off x="457200" y="2336800"/>
            <a:ext cx="1554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질문 → 표지·첫 문장</a:t>
            </a:r>
            <a:endParaRPr b="1" sz="1500">
              <a:solidFill>
                <a:srgbClr val="241D31"/>
              </a:solidFill>
              <a:latin typeface="Noto Sans KR"/>
              <a:ea typeface="Noto Sans KR"/>
              <a:cs typeface="Noto Sans KR"/>
              <a:sym typeface="Noto Sans KR"/>
            </a:endParaRPr>
          </a:p>
        </p:txBody>
      </p:sp>
      <p:sp>
        <p:nvSpPr>
          <p:cNvPr id="415" name="Google Shape;415;p34"/>
          <p:cNvSpPr txBox="1"/>
          <p:nvPr/>
        </p:nvSpPr>
        <p:spPr>
          <a:xfrm>
            <a:off x="201168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416" name="Google Shape;416;p34"/>
          <p:cNvSpPr/>
          <p:nvPr/>
        </p:nvSpPr>
        <p:spPr>
          <a:xfrm>
            <a:off x="2738120"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417" name="Google Shape;417;p34"/>
          <p:cNvSpPr/>
          <p:nvPr/>
        </p:nvSpPr>
        <p:spPr>
          <a:xfrm>
            <a:off x="2125980" y="2336800"/>
            <a:ext cx="1554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한 문장 답 → 핵심 화면</a:t>
            </a:r>
            <a:endParaRPr b="1" sz="1500">
              <a:solidFill>
                <a:srgbClr val="241D31"/>
              </a:solidFill>
              <a:latin typeface="Noto Sans KR"/>
              <a:ea typeface="Noto Sans KR"/>
              <a:cs typeface="Noto Sans KR"/>
              <a:sym typeface="Noto Sans KR"/>
            </a:endParaRPr>
          </a:p>
        </p:txBody>
      </p:sp>
      <p:sp>
        <p:nvSpPr>
          <p:cNvPr id="418" name="Google Shape;418;p34"/>
          <p:cNvSpPr txBox="1"/>
          <p:nvPr/>
        </p:nvSpPr>
        <p:spPr>
          <a:xfrm>
            <a:off x="368046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419" name="Google Shape;419;p34"/>
          <p:cNvSpPr/>
          <p:nvPr/>
        </p:nvSpPr>
        <p:spPr>
          <a:xfrm>
            <a:off x="4406900"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420" name="Google Shape;420;p34"/>
          <p:cNvSpPr/>
          <p:nvPr/>
        </p:nvSpPr>
        <p:spPr>
          <a:xfrm>
            <a:off x="3794760" y="2336800"/>
            <a:ext cx="1554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직접 근거 → 사진·짧은 영상</a:t>
            </a:r>
            <a:endParaRPr b="1" sz="1500">
              <a:solidFill>
                <a:srgbClr val="241D31"/>
              </a:solidFill>
              <a:latin typeface="Noto Sans KR"/>
              <a:ea typeface="Noto Sans KR"/>
              <a:cs typeface="Noto Sans KR"/>
              <a:sym typeface="Noto Sans KR"/>
            </a:endParaRPr>
          </a:p>
        </p:txBody>
      </p:sp>
      <p:sp>
        <p:nvSpPr>
          <p:cNvPr id="421" name="Google Shape;421;p34"/>
          <p:cNvSpPr txBox="1"/>
          <p:nvPr/>
        </p:nvSpPr>
        <p:spPr>
          <a:xfrm>
            <a:off x="534924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422" name="Google Shape;422;p34"/>
          <p:cNvSpPr/>
          <p:nvPr/>
        </p:nvSpPr>
        <p:spPr>
          <a:xfrm>
            <a:off x="6075680"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423" name="Google Shape;423;p34"/>
          <p:cNvSpPr/>
          <p:nvPr/>
        </p:nvSpPr>
        <p:spPr>
          <a:xfrm>
            <a:off x="5463540" y="2336800"/>
            <a:ext cx="1554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주의점 → 신뢰 카드</a:t>
            </a:r>
            <a:endParaRPr b="1" sz="1500">
              <a:solidFill>
                <a:srgbClr val="241D31"/>
              </a:solidFill>
              <a:latin typeface="Noto Sans KR"/>
              <a:ea typeface="Noto Sans KR"/>
              <a:cs typeface="Noto Sans KR"/>
              <a:sym typeface="Noto Sans KR"/>
            </a:endParaRPr>
          </a:p>
        </p:txBody>
      </p:sp>
      <p:sp>
        <p:nvSpPr>
          <p:cNvPr id="424" name="Google Shape;424;p34"/>
          <p:cNvSpPr txBox="1"/>
          <p:nvPr/>
        </p:nvSpPr>
        <p:spPr>
          <a:xfrm>
            <a:off x="701802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425" name="Google Shape;425;p34"/>
          <p:cNvSpPr/>
          <p:nvPr/>
        </p:nvSpPr>
        <p:spPr>
          <a:xfrm>
            <a:off x="7744460" y="1968500"/>
            <a:ext cx="330300" cy="330300"/>
          </a:xfrm>
          <a:prstGeom prst="ellipse">
            <a:avLst/>
          </a:prstGeom>
          <a:solidFill>
            <a:srgbClr val="833AB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5</a:t>
            </a:r>
            <a:endParaRPr b="1" sz="1000">
              <a:solidFill>
                <a:srgbClr val="FFFFFF"/>
              </a:solidFill>
              <a:latin typeface="Noto Sans KR"/>
              <a:ea typeface="Noto Sans KR"/>
              <a:cs typeface="Noto Sans KR"/>
              <a:sym typeface="Noto Sans KR"/>
            </a:endParaRPr>
          </a:p>
        </p:txBody>
      </p:sp>
      <p:sp>
        <p:nvSpPr>
          <p:cNvPr id="426" name="Google Shape;426;p34"/>
          <p:cNvSpPr/>
          <p:nvPr/>
        </p:nvSpPr>
        <p:spPr>
          <a:xfrm>
            <a:off x="7132320" y="2336800"/>
            <a:ext cx="1554600" cy="11430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CTA → 한 가지 행동</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30" name="Shape 430"/>
        <p:cNvGrpSpPr/>
        <p:nvPr/>
      </p:nvGrpSpPr>
      <p:grpSpPr>
        <a:xfrm>
          <a:off x="0" y="0"/>
          <a:ext cx="0" cy="0"/>
          <a:chOff x="0" y="0"/>
          <a:chExt cx="0" cy="0"/>
        </a:xfrm>
      </p:grpSpPr>
      <p:sp>
        <p:nvSpPr>
          <p:cNvPr id="431" name="Google Shape;431;p3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432" name="Google Shape;432;p3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캐러셀의 대체 텍스트와 전체 캡션은 다른 일</a:t>
            </a:r>
            <a:endParaRPr b="1" sz="2700">
              <a:solidFill>
                <a:srgbClr val="241D31"/>
              </a:solidFill>
              <a:latin typeface="Noto Sans KR"/>
              <a:ea typeface="Noto Sans KR"/>
              <a:cs typeface="Noto Sans KR"/>
              <a:sym typeface="Noto Sans KR"/>
            </a:endParaRPr>
          </a:p>
        </p:txBody>
      </p:sp>
      <p:sp>
        <p:nvSpPr>
          <p:cNvPr id="433" name="Google Shape;433;p3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23/114</a:t>
            </a:r>
            <a:endParaRPr sz="850">
              <a:solidFill>
                <a:srgbClr val="675F70"/>
              </a:solidFill>
              <a:latin typeface="Noto Sans KR"/>
              <a:ea typeface="Noto Sans KR"/>
              <a:cs typeface="Noto Sans KR"/>
              <a:sym typeface="Noto Sans KR"/>
            </a:endParaRPr>
          </a:p>
        </p:txBody>
      </p:sp>
      <p:sp>
        <p:nvSpPr>
          <p:cNvPr id="434" name="Google Shape;434;p3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5" name="Google Shape;435;p3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6" name="Google Shape;436;p3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37" name="Google Shape;437;p3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이미지별 대체 텍스트는 각 이미지의 의미를 설명하고, 전체 캡션은 게시물 전체 맥락·근거·CTA를 전달한다.</a:t>
            </a:r>
            <a:endParaRPr sz="1300">
              <a:solidFill>
                <a:srgbClr val="675F70"/>
              </a:solidFill>
              <a:latin typeface="Noto Sans KR"/>
              <a:ea typeface="Noto Sans KR"/>
              <a:cs typeface="Noto Sans KR"/>
              <a:sym typeface="Noto Sans KR"/>
            </a:endParaRPr>
          </a:p>
        </p:txBody>
      </p:sp>
      <p:sp>
        <p:nvSpPr>
          <p:cNvPr id="438" name="Google Shape;438;p3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이미지 1 대체 텍스트: 표지 질문과 핵심 시각</a:t>
            </a:r>
            <a:endParaRPr b="1" sz="1450">
              <a:solidFill>
                <a:srgbClr val="241D31"/>
              </a:solidFill>
              <a:latin typeface="Noto Sans KR"/>
              <a:ea typeface="Noto Sans KR"/>
              <a:cs typeface="Noto Sans KR"/>
              <a:sym typeface="Noto Sans KR"/>
            </a:endParaRPr>
          </a:p>
        </p:txBody>
      </p:sp>
      <p:sp>
        <p:nvSpPr>
          <p:cNvPr id="439" name="Google Shape;439;p3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이미지 2 대체 텍스트: 그 이미지의 과정·정보</a:t>
            </a:r>
            <a:endParaRPr b="1" sz="1450">
              <a:solidFill>
                <a:srgbClr val="241D31"/>
              </a:solidFill>
              <a:latin typeface="Noto Sans KR"/>
              <a:ea typeface="Noto Sans KR"/>
              <a:cs typeface="Noto Sans KR"/>
              <a:sym typeface="Noto Sans KR"/>
            </a:endParaRPr>
          </a:p>
        </p:txBody>
      </p:sp>
      <p:sp>
        <p:nvSpPr>
          <p:cNvPr id="440" name="Google Shape;440;p3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전체 캡션: 맥락·요점·근거·CTA</a:t>
            </a:r>
            <a:endParaRPr b="1" sz="1450">
              <a:solidFill>
                <a:srgbClr val="241D31"/>
              </a:solidFill>
              <a:latin typeface="Noto Sans KR"/>
              <a:ea typeface="Noto Sans KR"/>
              <a:cs typeface="Noto Sans KR"/>
              <a:sym typeface="Noto Sans KR"/>
            </a:endParaRPr>
          </a:p>
        </p:txBody>
      </p:sp>
      <p:sp>
        <p:nvSpPr>
          <p:cNvPr id="441" name="Google Shape;441;p3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이미지 속 핵심 정보는 본문에도 적기</a:t>
            </a:r>
            <a:endParaRPr b="1" sz="1450">
              <a:solidFill>
                <a:srgbClr val="241D31"/>
              </a:solidFill>
              <a:latin typeface="Noto Sans KR"/>
              <a:ea typeface="Noto Sans KR"/>
              <a:cs typeface="Noto Sans KR"/>
              <a:sym typeface="Noto Sans KR"/>
            </a:endParaRPr>
          </a:p>
        </p:txBody>
      </p:sp>
      <p:sp>
        <p:nvSpPr>
          <p:cNvPr id="442" name="Google Shape;442;p3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장식 이미지는 짧게</a:t>
            </a:r>
            <a:endParaRPr b="1" sz="1450">
              <a:solidFill>
                <a:srgbClr val="241D31"/>
              </a:solidFill>
              <a:latin typeface="Noto Sans KR"/>
              <a:ea typeface="Noto Sans KR"/>
              <a:cs typeface="Noto Sans KR"/>
              <a:sym typeface="Noto Sans KR"/>
            </a:endParaRPr>
          </a:p>
        </p:txBody>
      </p:sp>
      <p:sp>
        <p:nvSpPr>
          <p:cNvPr id="443" name="Google Shape;443;p35"/>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47" name="Shape 447"/>
        <p:cNvGrpSpPr/>
        <p:nvPr/>
      </p:nvGrpSpPr>
      <p:grpSpPr>
        <a:xfrm>
          <a:off x="0" y="0"/>
          <a:ext cx="0" cy="0"/>
          <a:chOff x="0" y="0"/>
          <a:chExt cx="0" cy="0"/>
        </a:xfrm>
      </p:grpSpPr>
      <p:sp>
        <p:nvSpPr>
          <p:cNvPr id="448" name="Google Shape;448;p3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449" name="Google Shape;449;p3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 나의 전문성 카드 만들기</a:t>
            </a:r>
            <a:endParaRPr b="1" sz="2700">
              <a:solidFill>
                <a:srgbClr val="241D31"/>
              </a:solidFill>
              <a:latin typeface="Noto Sans KR"/>
              <a:ea typeface="Noto Sans KR"/>
              <a:cs typeface="Noto Sans KR"/>
              <a:sym typeface="Noto Sans KR"/>
            </a:endParaRPr>
          </a:p>
        </p:txBody>
      </p:sp>
      <p:sp>
        <p:nvSpPr>
          <p:cNvPr id="450" name="Google Shape;450;p3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24/114</a:t>
            </a:r>
            <a:endParaRPr sz="850">
              <a:solidFill>
                <a:srgbClr val="675F70"/>
              </a:solidFill>
              <a:latin typeface="Noto Sans KR"/>
              <a:ea typeface="Noto Sans KR"/>
              <a:cs typeface="Noto Sans KR"/>
              <a:sym typeface="Noto Sans KR"/>
            </a:endParaRPr>
          </a:p>
        </p:txBody>
      </p:sp>
      <p:sp>
        <p:nvSpPr>
          <p:cNvPr id="451" name="Google Shape;451;p3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2" name="Google Shape;452;p3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3" name="Google Shape;453;p3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4" name="Google Shape;454;p3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게시물보다 먼저 질문·답·근거·경계·공개 가능 장면을 한 장에 확정한다.</a:t>
            </a:r>
            <a:endParaRPr sz="1350">
              <a:solidFill>
                <a:srgbClr val="675F70"/>
              </a:solidFill>
              <a:latin typeface="Noto Sans KR"/>
              <a:ea typeface="Noto Sans KR"/>
              <a:cs typeface="Noto Sans KR"/>
              <a:sym typeface="Noto Sans KR"/>
            </a:endParaRPr>
          </a:p>
        </p:txBody>
      </p:sp>
      <p:sp>
        <p:nvSpPr>
          <p:cNvPr id="455" name="Google Shape;455;p36"/>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실제 질문</a:t>
            </a:r>
            <a:endParaRPr b="1" sz="1450">
              <a:solidFill>
                <a:srgbClr val="241D31"/>
              </a:solidFill>
              <a:latin typeface="Noto Sans KR"/>
              <a:ea typeface="Noto Sans KR"/>
              <a:cs typeface="Noto Sans KR"/>
              <a:sym typeface="Noto Sans KR"/>
            </a:endParaRPr>
          </a:p>
        </p:txBody>
      </p:sp>
      <p:sp>
        <p:nvSpPr>
          <p:cNvPr id="456" name="Google Shape;456;p36"/>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 문장 답</a:t>
            </a:r>
            <a:endParaRPr b="1" sz="1450">
              <a:solidFill>
                <a:srgbClr val="241D31"/>
              </a:solidFill>
              <a:latin typeface="Noto Sans KR"/>
              <a:ea typeface="Noto Sans KR"/>
              <a:cs typeface="Noto Sans KR"/>
              <a:sym typeface="Noto Sans KR"/>
            </a:endParaRPr>
          </a:p>
        </p:txBody>
      </p:sp>
      <p:sp>
        <p:nvSpPr>
          <p:cNvPr id="457" name="Google Shape;457;p36"/>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직접 경험·확인 근거</a:t>
            </a:r>
            <a:endParaRPr b="1" sz="1450">
              <a:solidFill>
                <a:srgbClr val="241D31"/>
              </a:solidFill>
              <a:latin typeface="Noto Sans KR"/>
              <a:ea typeface="Noto Sans KR"/>
              <a:cs typeface="Noto Sans KR"/>
              <a:sym typeface="Noto Sans KR"/>
            </a:endParaRPr>
          </a:p>
        </p:txBody>
      </p:sp>
      <p:sp>
        <p:nvSpPr>
          <p:cNvPr id="458" name="Google Shape;458;p36"/>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보여줄 장면</a:t>
            </a:r>
            <a:endParaRPr b="1" sz="1450">
              <a:solidFill>
                <a:srgbClr val="241D31"/>
              </a:solidFill>
              <a:latin typeface="Noto Sans KR"/>
              <a:ea typeface="Noto Sans KR"/>
              <a:cs typeface="Noto Sans KR"/>
              <a:sym typeface="Noto Sans KR"/>
            </a:endParaRPr>
          </a:p>
        </p:txBody>
      </p:sp>
      <p:sp>
        <p:nvSpPr>
          <p:cNvPr id="459" name="Google Shape;459;p36"/>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말하지 않을 것 / [확인 필요]</a:t>
            </a:r>
            <a:endParaRPr b="1" sz="1450">
              <a:solidFill>
                <a:srgbClr val="241D31"/>
              </a:solidFill>
              <a:latin typeface="Noto Sans KR"/>
              <a:ea typeface="Noto Sans KR"/>
              <a:cs typeface="Noto Sans KR"/>
              <a:sym typeface="Noto Sans KR"/>
            </a:endParaRPr>
          </a:p>
        </p:txBody>
      </p:sp>
      <p:sp>
        <p:nvSpPr>
          <p:cNvPr id="460" name="Google Shape;460;p36"/>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우선 행동 1개</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64" name="Shape 464"/>
        <p:cNvGrpSpPr/>
        <p:nvPr/>
      </p:nvGrpSpPr>
      <p:grpSpPr>
        <a:xfrm>
          <a:off x="0" y="0"/>
          <a:ext cx="0" cy="0"/>
          <a:chOff x="0" y="0"/>
          <a:chExt cx="0" cy="0"/>
        </a:xfrm>
      </p:grpSpPr>
      <p:sp>
        <p:nvSpPr>
          <p:cNvPr id="465" name="Google Shape;465;p3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전문성</a:t>
            </a:r>
            <a:endParaRPr b="1" sz="1000">
              <a:solidFill>
                <a:srgbClr val="C13584"/>
              </a:solidFill>
              <a:latin typeface="Noto Sans KR"/>
              <a:ea typeface="Noto Sans KR"/>
              <a:cs typeface="Noto Sans KR"/>
              <a:sym typeface="Noto Sans KR"/>
            </a:endParaRPr>
          </a:p>
        </p:txBody>
      </p:sp>
      <p:sp>
        <p:nvSpPr>
          <p:cNvPr id="466" name="Google Shape;466;p3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전문성 체크 — “이 말은 내가 증명할 수 있는가?”</a:t>
            </a:r>
            <a:endParaRPr b="1" sz="2700">
              <a:solidFill>
                <a:srgbClr val="241D31"/>
              </a:solidFill>
              <a:latin typeface="Noto Sans KR"/>
              <a:ea typeface="Noto Sans KR"/>
              <a:cs typeface="Noto Sans KR"/>
              <a:sym typeface="Noto Sans KR"/>
            </a:endParaRPr>
          </a:p>
        </p:txBody>
      </p:sp>
      <p:sp>
        <p:nvSpPr>
          <p:cNvPr id="467" name="Google Shape;467;p3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25/114</a:t>
            </a:r>
            <a:endParaRPr sz="850">
              <a:solidFill>
                <a:srgbClr val="675F70"/>
              </a:solidFill>
              <a:latin typeface="Noto Sans KR"/>
              <a:ea typeface="Noto Sans KR"/>
              <a:cs typeface="Noto Sans KR"/>
              <a:sym typeface="Noto Sans KR"/>
            </a:endParaRPr>
          </a:p>
        </p:txBody>
      </p:sp>
      <p:sp>
        <p:nvSpPr>
          <p:cNvPr id="468" name="Google Shape;468;p3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9" name="Google Shape;469;p3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0" name="Google Shape;470;p3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1" name="Google Shape;471;p3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근거 없는 멋진 문장보다 확인 가능한 평범한 문장이 낫다.</a:t>
            </a:r>
            <a:endParaRPr sz="1550">
              <a:solidFill>
                <a:srgbClr val="675F70"/>
              </a:solidFill>
              <a:latin typeface="Noto Sans KR"/>
              <a:ea typeface="Noto Sans KR"/>
              <a:cs typeface="Noto Sans KR"/>
              <a:sym typeface="Noto Sans KR"/>
            </a:endParaRPr>
          </a:p>
        </p:txBody>
      </p:sp>
      <p:sp>
        <p:nvSpPr>
          <p:cNvPr id="472" name="Google Shape;472;p3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실제 질문인가?</a:t>
            </a:r>
            <a:endParaRPr b="1" sz="1600">
              <a:solidFill>
                <a:srgbClr val="241D31"/>
              </a:solidFill>
              <a:latin typeface="Noto Sans KR"/>
              <a:ea typeface="Noto Sans KR"/>
              <a:cs typeface="Noto Sans KR"/>
              <a:sym typeface="Noto Sans KR"/>
            </a:endParaRPr>
          </a:p>
        </p:txBody>
      </p:sp>
      <p:sp>
        <p:nvSpPr>
          <p:cNvPr id="473" name="Google Shape;473;p3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직접 경험·확인 사실인가?</a:t>
            </a:r>
            <a:endParaRPr b="1" sz="1600">
              <a:solidFill>
                <a:srgbClr val="241D31"/>
              </a:solidFill>
              <a:latin typeface="Noto Sans KR"/>
              <a:ea typeface="Noto Sans KR"/>
              <a:cs typeface="Noto Sans KR"/>
              <a:sym typeface="Noto Sans KR"/>
            </a:endParaRPr>
          </a:p>
        </p:txBody>
      </p:sp>
      <p:sp>
        <p:nvSpPr>
          <p:cNvPr id="474" name="Google Shape;474;p3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공개해도 되는가?</a:t>
            </a:r>
            <a:endParaRPr b="1" sz="1600">
              <a:solidFill>
                <a:srgbClr val="241D31"/>
              </a:solidFill>
              <a:latin typeface="Noto Sans KR"/>
              <a:ea typeface="Noto Sans KR"/>
              <a:cs typeface="Noto Sans KR"/>
              <a:sym typeface="Noto Sans KR"/>
            </a:endParaRPr>
          </a:p>
        </p:txBody>
      </p:sp>
      <p:sp>
        <p:nvSpPr>
          <p:cNvPr id="475" name="Google Shape;475;p3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과장·보장 표현이 없는가?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479" name="Shape 479"/>
        <p:cNvGrpSpPr/>
        <p:nvPr/>
      </p:nvGrpSpPr>
      <p:grpSpPr>
        <a:xfrm>
          <a:off x="0" y="0"/>
          <a:ext cx="0" cy="0"/>
          <a:chOff x="0" y="0"/>
          <a:chExt cx="0" cy="0"/>
        </a:xfrm>
      </p:grpSpPr>
      <p:sp>
        <p:nvSpPr>
          <p:cNvPr id="480" name="Google Shape;480;p38"/>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발견성</a:t>
            </a:r>
            <a:endParaRPr b="1" sz="1000">
              <a:solidFill>
                <a:srgbClr val="171426"/>
              </a:solidFill>
              <a:latin typeface="Noto Sans KR"/>
              <a:ea typeface="Noto Sans KR"/>
              <a:cs typeface="Noto Sans KR"/>
              <a:sym typeface="Noto Sans KR"/>
            </a:endParaRPr>
          </a:p>
        </p:txBody>
      </p:sp>
      <p:sp>
        <p:nvSpPr>
          <p:cNvPr id="481" name="Google Shape;481;p3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FFFFFF"/>
                </a:solidFill>
                <a:latin typeface="Noto Sans KR"/>
                <a:ea typeface="Noto Sans KR"/>
                <a:cs typeface="Noto Sans KR"/>
                <a:sym typeface="Noto Sans KR"/>
              </a:rPr>
              <a:t>2부 발견성 — 검색되는 단서와 추천될 자격</a:t>
            </a:r>
            <a:endParaRPr b="1" sz="2700">
              <a:solidFill>
                <a:srgbClr val="FFFFFF"/>
              </a:solidFill>
              <a:latin typeface="Noto Sans KR"/>
              <a:ea typeface="Noto Sans KR"/>
              <a:cs typeface="Noto Sans KR"/>
              <a:sym typeface="Noto Sans KR"/>
            </a:endParaRPr>
          </a:p>
        </p:txBody>
      </p:sp>
      <p:sp>
        <p:nvSpPr>
          <p:cNvPr id="482" name="Google Shape;482;p3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26/114</a:t>
            </a:r>
            <a:endParaRPr sz="850">
              <a:solidFill>
                <a:srgbClr val="F4B7D0"/>
              </a:solidFill>
              <a:latin typeface="Noto Sans KR"/>
              <a:ea typeface="Noto Sans KR"/>
              <a:cs typeface="Noto Sans KR"/>
              <a:sym typeface="Noto Sans KR"/>
            </a:endParaRPr>
          </a:p>
        </p:txBody>
      </p:sp>
      <p:sp>
        <p:nvSpPr>
          <p:cNvPr id="483" name="Google Shape;483;p38"/>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4" name="Google Shape;484;p38"/>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5" name="Google Shape;485;p38"/>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6" name="Google Shape;486;p3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F4B7D0"/>
                </a:solidFill>
                <a:latin typeface="Noto Sans KR"/>
                <a:ea typeface="Noto Sans KR"/>
                <a:cs typeface="Noto Sans KR"/>
                <a:sym typeface="Noto Sans KR"/>
              </a:rPr>
              <a:t>발견성은 비밀 해시태그가 아니라 명확한 고객 언어·추천 자격·원본성의 조합이다.</a:t>
            </a:r>
            <a:endParaRPr sz="1350">
              <a:solidFill>
                <a:srgbClr val="F4B7D0"/>
              </a:solidFill>
              <a:latin typeface="Noto Sans KR"/>
              <a:ea typeface="Noto Sans KR"/>
              <a:cs typeface="Noto Sans KR"/>
              <a:sym typeface="Noto Sans KR"/>
            </a:endParaRPr>
          </a:p>
        </p:txBody>
      </p:sp>
      <p:sp>
        <p:nvSpPr>
          <p:cNvPr id="487" name="Google Shape;487;p3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 언어</a:t>
            </a:r>
            <a:endParaRPr b="1" sz="1600">
              <a:solidFill>
                <a:srgbClr val="241D31"/>
              </a:solidFill>
              <a:latin typeface="Noto Sans KR"/>
              <a:ea typeface="Noto Sans KR"/>
              <a:cs typeface="Noto Sans KR"/>
              <a:sym typeface="Noto Sans KR"/>
            </a:endParaRPr>
          </a:p>
        </p:txBody>
      </p:sp>
      <p:sp>
        <p:nvSpPr>
          <p:cNvPr id="488" name="Google Shape;488;p3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검색 가능한 정보</a:t>
            </a:r>
            <a:endParaRPr b="1" sz="1600">
              <a:solidFill>
                <a:srgbClr val="241D31"/>
              </a:solidFill>
              <a:latin typeface="Noto Sans KR"/>
              <a:ea typeface="Noto Sans KR"/>
              <a:cs typeface="Noto Sans KR"/>
              <a:sym typeface="Noto Sans KR"/>
            </a:endParaRPr>
          </a:p>
        </p:txBody>
      </p:sp>
      <p:sp>
        <p:nvSpPr>
          <p:cNvPr id="489" name="Google Shape;489;p3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추천 자격</a:t>
            </a:r>
            <a:endParaRPr b="1" sz="1600">
              <a:solidFill>
                <a:srgbClr val="241D31"/>
              </a:solidFill>
              <a:latin typeface="Noto Sans KR"/>
              <a:ea typeface="Noto Sans KR"/>
              <a:cs typeface="Noto Sans KR"/>
              <a:sym typeface="Noto Sans KR"/>
            </a:endParaRPr>
          </a:p>
        </p:txBody>
      </p:sp>
      <p:sp>
        <p:nvSpPr>
          <p:cNvPr id="490" name="Google Shape;490;p3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원본 근거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494" name="Shape 494"/>
        <p:cNvGrpSpPr/>
        <p:nvPr/>
      </p:nvGrpSpPr>
      <p:grpSpPr>
        <a:xfrm>
          <a:off x="0" y="0"/>
          <a:ext cx="0" cy="0"/>
          <a:chOff x="0" y="0"/>
          <a:chExt cx="0" cy="0"/>
        </a:xfrm>
      </p:grpSpPr>
      <p:sp>
        <p:nvSpPr>
          <p:cNvPr id="495" name="Google Shape;495;p3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496" name="Google Shape;496;p3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Instagram 검색은 우연만으로 결정되지 않는다</a:t>
            </a:r>
            <a:endParaRPr b="1" sz="2700">
              <a:solidFill>
                <a:srgbClr val="241D31"/>
              </a:solidFill>
              <a:latin typeface="Noto Sans KR"/>
              <a:ea typeface="Noto Sans KR"/>
              <a:cs typeface="Noto Sans KR"/>
              <a:sym typeface="Noto Sans KR"/>
            </a:endParaRPr>
          </a:p>
        </p:txBody>
      </p:sp>
      <p:sp>
        <p:nvSpPr>
          <p:cNvPr id="497" name="Google Shape;497;p3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27/114</a:t>
            </a:r>
            <a:endParaRPr sz="850">
              <a:solidFill>
                <a:srgbClr val="675F70"/>
              </a:solidFill>
              <a:latin typeface="Noto Sans KR"/>
              <a:ea typeface="Noto Sans KR"/>
              <a:cs typeface="Noto Sans KR"/>
              <a:sym typeface="Noto Sans KR"/>
            </a:endParaRPr>
          </a:p>
        </p:txBody>
      </p:sp>
      <p:sp>
        <p:nvSpPr>
          <p:cNvPr id="498" name="Google Shape;498;p3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99" name="Google Shape;499;p3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0" name="Google Shape;500;p3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1" name="Google Shape;501;p3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① 검색창에 입력한 텍스트</a:t>
            </a:r>
            <a:endParaRPr sz="1550">
              <a:solidFill>
                <a:srgbClr val="675F70"/>
              </a:solidFill>
              <a:latin typeface="Noto Sans KR"/>
              <a:ea typeface="Noto Sans KR"/>
              <a:cs typeface="Noto Sans KR"/>
              <a:sym typeface="Noto Sans KR"/>
            </a:endParaRPr>
          </a:p>
        </p:txBody>
      </p:sp>
      <p:sp>
        <p:nvSpPr>
          <p:cNvPr id="502" name="Google Shape;502;p3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① 검색창에 입력한 텍스트</a:t>
            </a:r>
            <a:endParaRPr b="1" sz="1600">
              <a:solidFill>
                <a:srgbClr val="241D31"/>
              </a:solidFill>
              <a:latin typeface="Noto Sans KR"/>
              <a:ea typeface="Noto Sans KR"/>
              <a:cs typeface="Noto Sans KR"/>
              <a:sym typeface="Noto Sans KR"/>
            </a:endParaRPr>
          </a:p>
        </p:txBody>
      </p:sp>
      <p:sp>
        <p:nvSpPr>
          <p:cNvPr id="503" name="Google Shape;503;p3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② 사용자의 활동과 과거 상호작용</a:t>
            </a:r>
            <a:endParaRPr b="1" sz="1600">
              <a:solidFill>
                <a:srgbClr val="241D31"/>
              </a:solidFill>
              <a:latin typeface="Noto Sans KR"/>
              <a:ea typeface="Noto Sans KR"/>
              <a:cs typeface="Noto Sans KR"/>
              <a:sym typeface="Noto Sans KR"/>
            </a:endParaRPr>
          </a:p>
        </p:txBody>
      </p:sp>
      <p:sp>
        <p:nvSpPr>
          <p:cNvPr id="504" name="Google Shape;504;p3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③ 검색 결과의 정보와 인기 신호</a:t>
            </a:r>
            <a:endParaRPr b="1" sz="1600">
              <a:solidFill>
                <a:srgbClr val="241D31"/>
              </a:solidFill>
              <a:latin typeface="Noto Sans KR"/>
              <a:ea typeface="Noto Sans KR"/>
              <a:cs typeface="Noto Sans KR"/>
              <a:sym typeface="Noto Sans KR"/>
            </a:endParaRPr>
          </a:p>
        </p:txBody>
      </p:sp>
      <p:sp>
        <p:nvSpPr>
          <p:cNvPr id="505" name="Google Shape;505;p3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검색 결과는 사람·지역·상황에 따라 달라진다</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09" name="Shape 509"/>
        <p:cNvGrpSpPr/>
        <p:nvPr/>
      </p:nvGrpSpPr>
      <p:grpSpPr>
        <a:xfrm>
          <a:off x="0" y="0"/>
          <a:ext cx="0" cy="0"/>
          <a:chOff x="0" y="0"/>
          <a:chExt cx="0" cy="0"/>
        </a:xfrm>
      </p:grpSpPr>
      <p:sp>
        <p:nvSpPr>
          <p:cNvPr id="510" name="Google Shape;510;p4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511" name="Google Shape;511;p4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검색 신호 1 — 입력한 텍스트와의 일치</a:t>
            </a:r>
            <a:endParaRPr b="1" sz="2700">
              <a:solidFill>
                <a:srgbClr val="241D31"/>
              </a:solidFill>
              <a:latin typeface="Noto Sans KR"/>
              <a:ea typeface="Noto Sans KR"/>
              <a:cs typeface="Noto Sans KR"/>
              <a:sym typeface="Noto Sans KR"/>
            </a:endParaRPr>
          </a:p>
        </p:txBody>
      </p:sp>
      <p:sp>
        <p:nvSpPr>
          <p:cNvPr id="512" name="Google Shape;512;p4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28/114</a:t>
            </a:r>
            <a:endParaRPr sz="850">
              <a:solidFill>
                <a:srgbClr val="675F70"/>
              </a:solidFill>
              <a:latin typeface="Noto Sans KR"/>
              <a:ea typeface="Noto Sans KR"/>
              <a:cs typeface="Noto Sans KR"/>
              <a:sym typeface="Noto Sans KR"/>
            </a:endParaRPr>
          </a:p>
        </p:txBody>
      </p:sp>
      <p:sp>
        <p:nvSpPr>
          <p:cNvPr id="513" name="Google Shape;513;p4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4" name="Google Shape;514;p4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5" name="Google Shape;515;p4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6" name="Google Shape;516;p4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사용자 이름 · 프로필 이름</a:t>
            </a:r>
            <a:endParaRPr sz="1550">
              <a:solidFill>
                <a:srgbClr val="675F70"/>
              </a:solidFill>
              <a:latin typeface="Noto Sans KR"/>
              <a:ea typeface="Noto Sans KR"/>
              <a:cs typeface="Noto Sans KR"/>
              <a:sym typeface="Noto Sans KR"/>
            </a:endParaRPr>
          </a:p>
        </p:txBody>
      </p:sp>
      <p:sp>
        <p:nvSpPr>
          <p:cNvPr id="517" name="Google Shape;517;p4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사용자 이름 · 프로필 이름</a:t>
            </a:r>
            <a:endParaRPr b="1" sz="1600">
              <a:solidFill>
                <a:srgbClr val="241D31"/>
              </a:solidFill>
              <a:latin typeface="Noto Sans KR"/>
              <a:ea typeface="Noto Sans KR"/>
              <a:cs typeface="Noto Sans KR"/>
              <a:sym typeface="Noto Sans KR"/>
            </a:endParaRPr>
          </a:p>
        </p:txBody>
      </p:sp>
      <p:sp>
        <p:nvSpPr>
          <p:cNvPr id="518" name="Google Shape;518;p4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자기소개 · 게시물 캡션</a:t>
            </a:r>
            <a:endParaRPr b="1" sz="1600">
              <a:solidFill>
                <a:srgbClr val="241D31"/>
              </a:solidFill>
              <a:latin typeface="Noto Sans KR"/>
              <a:ea typeface="Noto Sans KR"/>
              <a:cs typeface="Noto Sans KR"/>
              <a:sym typeface="Noto Sans KR"/>
            </a:endParaRPr>
          </a:p>
        </p:txBody>
      </p:sp>
      <p:sp>
        <p:nvSpPr>
          <p:cNvPr id="519" name="Google Shape;519;p4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해시태그 · 장소</a:t>
            </a:r>
            <a:endParaRPr b="1" sz="1600">
              <a:solidFill>
                <a:srgbClr val="241D31"/>
              </a:solidFill>
              <a:latin typeface="Noto Sans KR"/>
              <a:ea typeface="Noto Sans KR"/>
              <a:cs typeface="Noto Sans KR"/>
              <a:sym typeface="Noto Sans KR"/>
            </a:endParaRPr>
          </a:p>
        </p:txBody>
      </p:sp>
      <p:sp>
        <p:nvSpPr>
          <p:cNvPr id="520" name="Google Shape;520;p4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고객이 실제 쓰는 말을 자연스럽게 사용</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24" name="Shape 524"/>
        <p:cNvGrpSpPr/>
        <p:nvPr/>
      </p:nvGrpSpPr>
      <p:grpSpPr>
        <a:xfrm>
          <a:off x="0" y="0"/>
          <a:ext cx="0" cy="0"/>
          <a:chOff x="0" y="0"/>
          <a:chExt cx="0" cy="0"/>
        </a:xfrm>
      </p:grpSpPr>
      <p:sp>
        <p:nvSpPr>
          <p:cNvPr id="525" name="Google Shape;525;p4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526" name="Google Shape;526;p4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검색 신호 2 — 사용자의 활동</a:t>
            </a:r>
            <a:endParaRPr b="1" sz="2700">
              <a:solidFill>
                <a:srgbClr val="241D31"/>
              </a:solidFill>
              <a:latin typeface="Noto Sans KR"/>
              <a:ea typeface="Noto Sans KR"/>
              <a:cs typeface="Noto Sans KR"/>
              <a:sym typeface="Noto Sans KR"/>
            </a:endParaRPr>
          </a:p>
        </p:txBody>
      </p:sp>
      <p:sp>
        <p:nvSpPr>
          <p:cNvPr id="527" name="Google Shape;527;p4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29/114</a:t>
            </a:r>
            <a:endParaRPr sz="850">
              <a:solidFill>
                <a:srgbClr val="675F70"/>
              </a:solidFill>
              <a:latin typeface="Noto Sans KR"/>
              <a:ea typeface="Noto Sans KR"/>
              <a:cs typeface="Noto Sans KR"/>
              <a:sym typeface="Noto Sans KR"/>
            </a:endParaRPr>
          </a:p>
        </p:txBody>
      </p:sp>
      <p:sp>
        <p:nvSpPr>
          <p:cNvPr id="528" name="Google Shape;528;p4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9" name="Google Shape;529;p4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0" name="Google Shape;530;p4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31" name="Google Shape;531;p4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팔로우하는 계정</a:t>
            </a:r>
            <a:endParaRPr sz="1550">
              <a:solidFill>
                <a:srgbClr val="675F70"/>
              </a:solidFill>
              <a:latin typeface="Noto Sans KR"/>
              <a:ea typeface="Noto Sans KR"/>
              <a:cs typeface="Noto Sans KR"/>
              <a:sym typeface="Noto Sans KR"/>
            </a:endParaRPr>
          </a:p>
        </p:txBody>
      </p:sp>
      <p:sp>
        <p:nvSpPr>
          <p:cNvPr id="532" name="Google Shape;532;p41"/>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팔로우하는 계정</a:t>
            </a:r>
            <a:endParaRPr b="1" sz="1600">
              <a:solidFill>
                <a:srgbClr val="241D31"/>
              </a:solidFill>
              <a:latin typeface="Noto Sans KR"/>
              <a:ea typeface="Noto Sans KR"/>
              <a:cs typeface="Noto Sans KR"/>
              <a:sym typeface="Noto Sans KR"/>
            </a:endParaRPr>
          </a:p>
        </p:txBody>
      </p:sp>
      <p:sp>
        <p:nvSpPr>
          <p:cNvPr id="533" name="Google Shape;533;p41"/>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조회한 게시물</a:t>
            </a:r>
            <a:endParaRPr b="1" sz="1600">
              <a:solidFill>
                <a:srgbClr val="241D31"/>
              </a:solidFill>
              <a:latin typeface="Noto Sans KR"/>
              <a:ea typeface="Noto Sans KR"/>
              <a:cs typeface="Noto Sans KR"/>
              <a:sym typeface="Noto Sans KR"/>
            </a:endParaRPr>
          </a:p>
        </p:txBody>
      </p:sp>
      <p:sp>
        <p:nvSpPr>
          <p:cNvPr id="534" name="Google Shape;534;p41"/>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과거 계정과의 상호작용</a:t>
            </a:r>
            <a:endParaRPr b="1" sz="1600">
              <a:solidFill>
                <a:srgbClr val="241D31"/>
              </a:solidFill>
              <a:latin typeface="Noto Sans KR"/>
              <a:ea typeface="Noto Sans KR"/>
              <a:cs typeface="Noto Sans KR"/>
              <a:sym typeface="Noto Sans KR"/>
            </a:endParaRPr>
          </a:p>
        </p:txBody>
      </p:sp>
      <p:sp>
        <p:nvSpPr>
          <p:cNvPr id="535" name="Google Shape;535;p41"/>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자주 방문한 계정·해시태그</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39" name="Shape 539"/>
        <p:cNvGrpSpPr/>
        <p:nvPr/>
      </p:nvGrpSpPr>
      <p:grpSpPr>
        <a:xfrm>
          <a:off x="0" y="0"/>
          <a:ext cx="0" cy="0"/>
          <a:chOff x="0" y="0"/>
          <a:chExt cx="0" cy="0"/>
        </a:xfrm>
      </p:grpSpPr>
      <p:sp>
        <p:nvSpPr>
          <p:cNvPr id="540" name="Google Shape;540;p4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541" name="Google Shape;541;p4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검색 신호 3 — 결과에 대한 정보</a:t>
            </a:r>
            <a:endParaRPr b="1" sz="2700">
              <a:solidFill>
                <a:srgbClr val="241D31"/>
              </a:solidFill>
              <a:latin typeface="Noto Sans KR"/>
              <a:ea typeface="Noto Sans KR"/>
              <a:cs typeface="Noto Sans KR"/>
              <a:sym typeface="Noto Sans KR"/>
            </a:endParaRPr>
          </a:p>
        </p:txBody>
      </p:sp>
      <p:sp>
        <p:nvSpPr>
          <p:cNvPr id="542" name="Google Shape;542;p4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30/114</a:t>
            </a:r>
            <a:endParaRPr sz="850">
              <a:solidFill>
                <a:srgbClr val="675F70"/>
              </a:solidFill>
              <a:latin typeface="Noto Sans KR"/>
              <a:ea typeface="Noto Sans KR"/>
              <a:cs typeface="Noto Sans KR"/>
              <a:sym typeface="Noto Sans KR"/>
            </a:endParaRPr>
          </a:p>
        </p:txBody>
      </p:sp>
      <p:sp>
        <p:nvSpPr>
          <p:cNvPr id="543" name="Google Shape;543;p4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4" name="Google Shape;544;p4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5" name="Google Shape;545;p4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46" name="Google Shape;546;p4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계정·해시태그·장소의 클릭</a:t>
            </a:r>
            <a:endParaRPr sz="1550">
              <a:solidFill>
                <a:srgbClr val="675F70"/>
              </a:solidFill>
              <a:latin typeface="Noto Sans KR"/>
              <a:ea typeface="Noto Sans KR"/>
              <a:cs typeface="Noto Sans KR"/>
              <a:sym typeface="Noto Sans KR"/>
            </a:endParaRPr>
          </a:p>
        </p:txBody>
      </p:sp>
      <p:sp>
        <p:nvSpPr>
          <p:cNvPr id="547" name="Google Shape;547;p42"/>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계정·해시태그·장소의 클릭</a:t>
            </a:r>
            <a:endParaRPr b="1" sz="1600">
              <a:solidFill>
                <a:srgbClr val="241D31"/>
              </a:solidFill>
              <a:latin typeface="Noto Sans KR"/>
              <a:ea typeface="Noto Sans KR"/>
              <a:cs typeface="Noto Sans KR"/>
              <a:sym typeface="Noto Sans KR"/>
            </a:endParaRPr>
          </a:p>
        </p:txBody>
      </p:sp>
      <p:sp>
        <p:nvSpPr>
          <p:cNvPr id="548" name="Google Shape;548;p42"/>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좋아요 · 공유 · 팔로우</a:t>
            </a:r>
            <a:endParaRPr b="1" sz="1600">
              <a:solidFill>
                <a:srgbClr val="241D31"/>
              </a:solidFill>
              <a:latin typeface="Noto Sans KR"/>
              <a:ea typeface="Noto Sans KR"/>
              <a:cs typeface="Noto Sans KR"/>
              <a:sym typeface="Noto Sans KR"/>
            </a:endParaRPr>
          </a:p>
        </p:txBody>
      </p:sp>
      <p:sp>
        <p:nvSpPr>
          <p:cNvPr id="549" name="Google Shape;549;p42"/>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결과가 많을 때 인기 신호도 고려</a:t>
            </a:r>
            <a:endParaRPr b="1" sz="1600">
              <a:solidFill>
                <a:srgbClr val="241D31"/>
              </a:solidFill>
              <a:latin typeface="Noto Sans KR"/>
              <a:ea typeface="Noto Sans KR"/>
              <a:cs typeface="Noto Sans KR"/>
              <a:sym typeface="Noto Sans KR"/>
            </a:endParaRPr>
          </a:p>
        </p:txBody>
      </p:sp>
      <p:sp>
        <p:nvSpPr>
          <p:cNvPr id="550" name="Google Shape;550;p42"/>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인기가 품질·매출을 자동 증명하지는 않는다</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54" name="Shape 554"/>
        <p:cNvGrpSpPr/>
        <p:nvPr/>
      </p:nvGrpSpPr>
      <p:grpSpPr>
        <a:xfrm>
          <a:off x="0" y="0"/>
          <a:ext cx="0" cy="0"/>
          <a:chOff x="0" y="0"/>
          <a:chExt cx="0" cy="0"/>
        </a:xfrm>
      </p:grpSpPr>
      <p:sp>
        <p:nvSpPr>
          <p:cNvPr id="555" name="Google Shape;555;p4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556" name="Google Shape;556;p4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Instagram 안에는 여러 입구가 있다</a:t>
            </a:r>
            <a:endParaRPr b="1" sz="2700">
              <a:solidFill>
                <a:srgbClr val="241D31"/>
              </a:solidFill>
              <a:latin typeface="Noto Sans KR"/>
              <a:ea typeface="Noto Sans KR"/>
              <a:cs typeface="Noto Sans KR"/>
              <a:sym typeface="Noto Sans KR"/>
            </a:endParaRPr>
          </a:p>
        </p:txBody>
      </p:sp>
      <p:sp>
        <p:nvSpPr>
          <p:cNvPr id="557" name="Google Shape;557;p4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31/114</a:t>
            </a:r>
            <a:endParaRPr sz="850">
              <a:solidFill>
                <a:srgbClr val="675F70"/>
              </a:solidFill>
              <a:latin typeface="Noto Sans KR"/>
              <a:ea typeface="Noto Sans KR"/>
              <a:cs typeface="Noto Sans KR"/>
              <a:sym typeface="Noto Sans KR"/>
            </a:endParaRPr>
          </a:p>
        </p:txBody>
      </p:sp>
      <p:sp>
        <p:nvSpPr>
          <p:cNvPr id="558" name="Google Shape;558;p4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9" name="Google Shape;559;p4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0" name="Google Shape;560;p4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61" name="Google Shape;561;p4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Feed·Reels·Explore·Stories·Search는 목적과 사용 맥락이 달라 하나의 랭킹 공식으로 설명하면 안 된다.</a:t>
            </a:r>
            <a:endParaRPr sz="1300">
              <a:solidFill>
                <a:srgbClr val="675F70"/>
              </a:solidFill>
              <a:latin typeface="Noto Sans KR"/>
              <a:ea typeface="Noto Sans KR"/>
              <a:cs typeface="Noto Sans KR"/>
              <a:sym typeface="Noto Sans KR"/>
            </a:endParaRPr>
          </a:p>
        </p:txBody>
      </p:sp>
      <p:sp>
        <p:nvSpPr>
          <p:cNvPr id="562" name="Google Shape;562;p43"/>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Reel: 낯선 사람의 발견</a:t>
            </a:r>
            <a:endParaRPr b="1" sz="1450">
              <a:solidFill>
                <a:srgbClr val="241D31"/>
              </a:solidFill>
              <a:latin typeface="Noto Sans KR"/>
              <a:ea typeface="Noto Sans KR"/>
              <a:cs typeface="Noto Sans KR"/>
              <a:sym typeface="Noto Sans KR"/>
            </a:endParaRPr>
          </a:p>
        </p:txBody>
      </p:sp>
      <p:sp>
        <p:nvSpPr>
          <p:cNvPr id="563" name="Google Shape;563;p43"/>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Carousel/Feed: 설명·저장</a:t>
            </a:r>
            <a:endParaRPr b="1" sz="1450">
              <a:solidFill>
                <a:srgbClr val="241D31"/>
              </a:solidFill>
              <a:latin typeface="Noto Sans KR"/>
              <a:ea typeface="Noto Sans KR"/>
              <a:cs typeface="Noto Sans KR"/>
              <a:sym typeface="Noto Sans KR"/>
            </a:endParaRPr>
          </a:p>
        </p:txBody>
      </p:sp>
      <p:sp>
        <p:nvSpPr>
          <p:cNvPr id="564" name="Google Shape;564;p43"/>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Stories: 반응·대화</a:t>
            </a:r>
            <a:endParaRPr b="1" sz="1450">
              <a:solidFill>
                <a:srgbClr val="241D31"/>
              </a:solidFill>
              <a:latin typeface="Noto Sans KR"/>
              <a:ea typeface="Noto Sans KR"/>
              <a:cs typeface="Noto Sans KR"/>
              <a:sym typeface="Noto Sans KR"/>
            </a:endParaRPr>
          </a:p>
        </p:txBody>
      </p:sp>
      <p:sp>
        <p:nvSpPr>
          <p:cNvPr id="565" name="Google Shape;565;p43"/>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Search: 키워드로 자산 찾기</a:t>
            </a:r>
            <a:endParaRPr b="1" sz="1450">
              <a:solidFill>
                <a:srgbClr val="241D31"/>
              </a:solidFill>
              <a:latin typeface="Noto Sans KR"/>
              <a:ea typeface="Noto Sans KR"/>
              <a:cs typeface="Noto Sans KR"/>
              <a:sym typeface="Noto Sans KR"/>
            </a:endParaRPr>
          </a:p>
        </p:txBody>
      </p:sp>
      <p:sp>
        <p:nvSpPr>
          <p:cNvPr id="566" name="Google Shape;566;p43"/>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Profile/Highlights: 신뢰·안내 확인</a:t>
            </a:r>
            <a:endParaRPr b="1" sz="1450">
              <a:solidFill>
                <a:srgbClr val="241D31"/>
              </a:solidFill>
              <a:latin typeface="Noto Sans KR"/>
              <a:ea typeface="Noto Sans KR"/>
              <a:cs typeface="Noto Sans KR"/>
              <a:sym typeface="Noto Sans KR"/>
            </a:endParaRPr>
          </a:p>
        </p:txBody>
      </p:sp>
      <p:sp>
        <p:nvSpPr>
          <p:cNvPr id="567" name="Google Shape;567;p43"/>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71" name="Shape 571"/>
        <p:cNvGrpSpPr/>
        <p:nvPr/>
      </p:nvGrpSpPr>
      <p:grpSpPr>
        <a:xfrm>
          <a:off x="0" y="0"/>
          <a:ext cx="0" cy="0"/>
          <a:chOff x="0" y="0"/>
          <a:chExt cx="0" cy="0"/>
        </a:xfrm>
      </p:grpSpPr>
      <p:sp>
        <p:nvSpPr>
          <p:cNvPr id="572" name="Google Shape;572;p4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573" name="Google Shape;573;p4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검색창에서 고객의 말을 그대로 시험한다</a:t>
            </a:r>
            <a:endParaRPr b="1" sz="2700">
              <a:solidFill>
                <a:srgbClr val="241D31"/>
              </a:solidFill>
              <a:latin typeface="Noto Sans KR"/>
              <a:ea typeface="Noto Sans KR"/>
              <a:cs typeface="Noto Sans KR"/>
              <a:sym typeface="Noto Sans KR"/>
            </a:endParaRPr>
          </a:p>
        </p:txBody>
      </p:sp>
      <p:sp>
        <p:nvSpPr>
          <p:cNvPr id="574" name="Google Shape;574;p4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32/114</a:t>
            </a:r>
            <a:endParaRPr sz="850">
              <a:solidFill>
                <a:srgbClr val="675F70"/>
              </a:solidFill>
              <a:latin typeface="Noto Sans KR"/>
              <a:ea typeface="Noto Sans KR"/>
              <a:cs typeface="Noto Sans KR"/>
              <a:sym typeface="Noto Sans KR"/>
            </a:endParaRPr>
          </a:p>
        </p:txBody>
      </p:sp>
      <p:sp>
        <p:nvSpPr>
          <p:cNvPr id="575" name="Google Shape;575;p4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6" name="Google Shape;576;p4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7" name="Google Shape;577;p4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78" name="Google Shape;578;p4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Instagram 검색은 키워드로 사진·영상·해시태그·계정·오디오·태그·장소를 찾으므로 실제 결과를 관찰해야 한다.</a:t>
            </a:r>
            <a:endParaRPr sz="1300">
              <a:solidFill>
                <a:srgbClr val="675F70"/>
              </a:solidFill>
              <a:latin typeface="Noto Sans KR"/>
              <a:ea typeface="Noto Sans KR"/>
              <a:cs typeface="Noto Sans KR"/>
              <a:sym typeface="Noto Sans KR"/>
            </a:endParaRPr>
          </a:p>
        </p:txBody>
      </p:sp>
      <p:sp>
        <p:nvSpPr>
          <p:cNvPr id="579" name="Google Shape;579;p44"/>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어제의 고객 질문 입력</a:t>
            </a:r>
            <a:endParaRPr b="1" sz="1600">
              <a:solidFill>
                <a:srgbClr val="241D31"/>
              </a:solidFill>
              <a:latin typeface="Noto Sans KR"/>
              <a:ea typeface="Noto Sans KR"/>
              <a:cs typeface="Noto Sans KR"/>
              <a:sym typeface="Noto Sans KR"/>
            </a:endParaRPr>
          </a:p>
        </p:txBody>
      </p:sp>
      <p:sp>
        <p:nvSpPr>
          <p:cNvPr id="580" name="Google Shape;580;p44"/>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계정·게시물·장소 결과 관찰</a:t>
            </a:r>
            <a:endParaRPr b="1" sz="1600">
              <a:solidFill>
                <a:srgbClr val="241D31"/>
              </a:solidFill>
              <a:latin typeface="Noto Sans KR"/>
              <a:ea typeface="Noto Sans KR"/>
              <a:cs typeface="Noto Sans KR"/>
              <a:sym typeface="Noto Sans KR"/>
            </a:endParaRPr>
          </a:p>
        </p:txBody>
      </p:sp>
      <p:sp>
        <p:nvSpPr>
          <p:cNvPr id="581" name="Google Shape;581;p44"/>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고객이 쓰는 표현 기록</a:t>
            </a:r>
            <a:endParaRPr b="1" sz="1600">
              <a:solidFill>
                <a:srgbClr val="241D31"/>
              </a:solidFill>
              <a:latin typeface="Noto Sans KR"/>
              <a:ea typeface="Noto Sans KR"/>
              <a:cs typeface="Noto Sans KR"/>
              <a:sym typeface="Noto Sans KR"/>
            </a:endParaRPr>
          </a:p>
        </p:txBody>
      </p:sp>
      <p:sp>
        <p:nvSpPr>
          <p:cNvPr id="582" name="Google Shape;582;p44"/>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순위 보장 해석은 금지</a:t>
            </a:r>
            <a:endParaRPr b="1" sz="1600">
              <a:solidFill>
                <a:srgbClr val="241D31"/>
              </a:solidFill>
              <a:latin typeface="Noto Sans KR"/>
              <a:ea typeface="Noto Sans KR"/>
              <a:cs typeface="Noto Sans KR"/>
              <a:sym typeface="Noto Sans KR"/>
            </a:endParaRPr>
          </a:p>
        </p:txBody>
      </p:sp>
      <p:sp>
        <p:nvSpPr>
          <p:cNvPr id="583" name="Google Shape;583;p4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587" name="Shape 587"/>
        <p:cNvGrpSpPr/>
        <p:nvPr/>
      </p:nvGrpSpPr>
      <p:grpSpPr>
        <a:xfrm>
          <a:off x="0" y="0"/>
          <a:ext cx="0" cy="0"/>
          <a:chOff x="0" y="0"/>
          <a:chExt cx="0" cy="0"/>
        </a:xfrm>
      </p:grpSpPr>
      <p:sp>
        <p:nvSpPr>
          <p:cNvPr id="588" name="Google Shape;588;p4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589" name="Google Shape;589;p4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카드 5 — 시니이니: 지역 후기가 검색·결정 자료가 되는 법</a:t>
            </a:r>
            <a:endParaRPr b="1" sz="2400">
              <a:solidFill>
                <a:srgbClr val="241D31"/>
              </a:solidFill>
              <a:latin typeface="Noto Sans KR"/>
              <a:ea typeface="Noto Sans KR"/>
              <a:cs typeface="Noto Sans KR"/>
              <a:sym typeface="Noto Sans KR"/>
            </a:endParaRPr>
          </a:p>
        </p:txBody>
      </p:sp>
      <p:sp>
        <p:nvSpPr>
          <p:cNvPr id="590" name="Google Shape;590;p4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33/114</a:t>
            </a:r>
            <a:endParaRPr sz="850">
              <a:solidFill>
                <a:srgbClr val="675F70"/>
              </a:solidFill>
              <a:latin typeface="Noto Sans KR"/>
              <a:ea typeface="Noto Sans KR"/>
              <a:cs typeface="Noto Sans KR"/>
              <a:sym typeface="Noto Sans KR"/>
            </a:endParaRPr>
          </a:p>
        </p:txBody>
      </p:sp>
      <p:sp>
        <p:nvSpPr>
          <p:cNvPr id="591" name="Google Shape;591;p4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2" name="Google Shape;592;p4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3" name="Google Shape;593;p4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94" name="Google Shape;594;p4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지역 콘텐츠는 현장 증거와 가격·교통·시간·주의사항을 함께 담을 때 결정 자료가 된다.</a:t>
            </a:r>
            <a:endParaRPr sz="1350">
              <a:solidFill>
                <a:srgbClr val="675F70"/>
              </a:solidFill>
              <a:latin typeface="Noto Sans KR"/>
              <a:ea typeface="Noto Sans KR"/>
              <a:cs typeface="Noto Sans KR"/>
              <a:sym typeface="Noto Sans KR"/>
            </a:endParaRPr>
          </a:p>
        </p:txBody>
      </p:sp>
      <p:sp>
        <p:nvSpPr>
          <p:cNvPr id="595" name="Google Shape;595;p4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문제: 원하는 도예 체험을 찾기 어려움</a:t>
            </a:r>
            <a:endParaRPr b="1" sz="1450">
              <a:solidFill>
                <a:srgbClr val="241D31"/>
              </a:solidFill>
              <a:latin typeface="Noto Sans KR"/>
              <a:ea typeface="Noto Sans KR"/>
              <a:cs typeface="Noto Sans KR"/>
              <a:sym typeface="Noto Sans KR"/>
            </a:endParaRPr>
          </a:p>
        </p:txBody>
      </p:sp>
      <p:sp>
        <p:nvSpPr>
          <p:cNvPr id="596" name="Google Shape;596;p4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 입구·물레·완성품·유약 샘플</a:t>
            </a:r>
            <a:endParaRPr b="1" sz="1450">
              <a:solidFill>
                <a:srgbClr val="241D31"/>
              </a:solidFill>
              <a:latin typeface="Noto Sans KR"/>
              <a:ea typeface="Noto Sans KR"/>
              <a:cs typeface="Noto Sans KR"/>
              <a:sym typeface="Noto Sans KR"/>
            </a:endParaRPr>
          </a:p>
        </p:txBody>
      </p:sp>
      <p:sp>
        <p:nvSpPr>
          <p:cNvPr id="597" name="Google Shape;597;p4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결정 정보: 주소·교통·가격·소요기간</a:t>
            </a:r>
            <a:endParaRPr b="1" sz="1450">
              <a:solidFill>
                <a:srgbClr val="241D31"/>
              </a:solidFill>
              <a:latin typeface="Noto Sans KR"/>
              <a:ea typeface="Noto Sans KR"/>
              <a:cs typeface="Noto Sans KR"/>
              <a:sym typeface="Noto Sans KR"/>
            </a:endParaRPr>
          </a:p>
        </p:txBody>
      </p:sp>
      <p:sp>
        <p:nvSpPr>
          <p:cNvPr id="598" name="Google Shape;598;p4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연결: 한 달 뒤 후속편 예고</a:t>
            </a:r>
            <a:endParaRPr b="1" sz="1450">
              <a:solidFill>
                <a:srgbClr val="241D31"/>
              </a:solidFill>
              <a:latin typeface="Noto Sans KR"/>
              <a:ea typeface="Noto Sans KR"/>
              <a:cs typeface="Noto Sans KR"/>
              <a:sym typeface="Noto Sans KR"/>
            </a:endParaRPr>
          </a:p>
        </p:txBody>
      </p:sp>
      <p:sp>
        <p:nvSpPr>
          <p:cNvPr id="599" name="Google Shape;599;p4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한계: 방문자 자기보고·현재 정보 재확인</a:t>
            </a:r>
            <a:endParaRPr b="1" sz="1450">
              <a:solidFill>
                <a:srgbClr val="241D31"/>
              </a:solidFill>
              <a:latin typeface="Noto Sans KR"/>
              <a:ea typeface="Noto Sans KR"/>
              <a:cs typeface="Noto Sans KR"/>
              <a:sym typeface="Noto Sans KR"/>
            </a:endParaRPr>
          </a:p>
        </p:txBody>
      </p:sp>
      <p:sp>
        <p:nvSpPr>
          <p:cNvPr id="600" name="Google Shape;600;p45"/>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04" name="Shape 604"/>
        <p:cNvGrpSpPr/>
        <p:nvPr/>
      </p:nvGrpSpPr>
      <p:grpSpPr>
        <a:xfrm>
          <a:off x="0" y="0"/>
          <a:ext cx="0" cy="0"/>
          <a:chOff x="0" y="0"/>
          <a:chExt cx="0" cy="0"/>
        </a:xfrm>
      </p:grpSpPr>
      <p:sp>
        <p:nvSpPr>
          <p:cNvPr id="605" name="Google Shape;605;p4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606" name="Google Shape;606;p4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프로필 세 줄은 검색 후 신뢰 확인 화면</a:t>
            </a:r>
            <a:endParaRPr b="1" sz="2700">
              <a:solidFill>
                <a:srgbClr val="241D31"/>
              </a:solidFill>
              <a:latin typeface="Noto Sans KR"/>
              <a:ea typeface="Noto Sans KR"/>
              <a:cs typeface="Noto Sans KR"/>
              <a:sym typeface="Noto Sans KR"/>
            </a:endParaRPr>
          </a:p>
        </p:txBody>
      </p:sp>
      <p:sp>
        <p:nvSpPr>
          <p:cNvPr id="607" name="Google Shape;607;p4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34/114</a:t>
            </a:r>
            <a:endParaRPr sz="850">
              <a:solidFill>
                <a:srgbClr val="675F70"/>
              </a:solidFill>
              <a:latin typeface="Noto Sans KR"/>
              <a:ea typeface="Noto Sans KR"/>
              <a:cs typeface="Noto Sans KR"/>
              <a:sym typeface="Noto Sans KR"/>
            </a:endParaRPr>
          </a:p>
        </p:txBody>
      </p:sp>
      <p:sp>
        <p:nvSpPr>
          <p:cNvPr id="608" name="Google Shape;608;p4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09" name="Google Shape;609;p4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0" name="Google Shape;610;p4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11" name="Google Shape;611;p4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표시 이름·bio·링크는 고객이 계정의 대상·도움·다음 행동을 빠르게 확인하게 해야 한다.</a:t>
            </a:r>
            <a:endParaRPr sz="1350">
              <a:solidFill>
                <a:srgbClr val="675F70"/>
              </a:solidFill>
              <a:latin typeface="Noto Sans KR"/>
              <a:ea typeface="Noto Sans KR"/>
              <a:cs typeface="Noto Sans KR"/>
              <a:sym typeface="Noto Sans KR"/>
            </a:endParaRPr>
          </a:p>
        </p:txBody>
      </p:sp>
      <p:sp>
        <p:nvSpPr>
          <p:cNvPr id="612" name="Google Shape;612;p46"/>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누구를 돕는가</a:t>
            </a:r>
            <a:endParaRPr b="1" sz="1450">
              <a:solidFill>
                <a:srgbClr val="241D31"/>
              </a:solidFill>
              <a:latin typeface="Noto Sans KR"/>
              <a:ea typeface="Noto Sans KR"/>
              <a:cs typeface="Noto Sans KR"/>
              <a:sym typeface="Noto Sans KR"/>
            </a:endParaRPr>
          </a:p>
        </p:txBody>
      </p:sp>
      <p:sp>
        <p:nvSpPr>
          <p:cNvPr id="613" name="Google Shape;613;p46"/>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어떤 문제·상황을 다루는가</a:t>
            </a:r>
            <a:endParaRPr b="1" sz="1450">
              <a:solidFill>
                <a:srgbClr val="241D31"/>
              </a:solidFill>
              <a:latin typeface="Noto Sans KR"/>
              <a:ea typeface="Noto Sans KR"/>
              <a:cs typeface="Noto Sans KR"/>
              <a:sym typeface="Noto Sans KR"/>
            </a:endParaRPr>
          </a:p>
        </p:txBody>
      </p:sp>
      <p:sp>
        <p:nvSpPr>
          <p:cNvPr id="614" name="Google Shape;614;p46"/>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무엇으로 확인할 수 있는가</a:t>
            </a:r>
            <a:endParaRPr b="1" sz="1450">
              <a:solidFill>
                <a:srgbClr val="241D31"/>
              </a:solidFill>
              <a:latin typeface="Noto Sans KR"/>
              <a:ea typeface="Noto Sans KR"/>
              <a:cs typeface="Noto Sans KR"/>
              <a:sym typeface="Noto Sans KR"/>
            </a:endParaRPr>
          </a:p>
        </p:txBody>
      </p:sp>
      <p:sp>
        <p:nvSpPr>
          <p:cNvPr id="615" name="Google Shape;615;p46"/>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다음 행동은 어디인가</a:t>
            </a:r>
            <a:endParaRPr b="1" sz="1450">
              <a:solidFill>
                <a:srgbClr val="241D31"/>
              </a:solidFill>
              <a:latin typeface="Noto Sans KR"/>
              <a:ea typeface="Noto Sans KR"/>
              <a:cs typeface="Noto Sans KR"/>
              <a:sym typeface="Noto Sans KR"/>
            </a:endParaRPr>
          </a:p>
        </p:txBody>
      </p:sp>
      <p:sp>
        <p:nvSpPr>
          <p:cNvPr id="616" name="Google Shape;616;p46"/>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키워드 반복보다 자연스러운 명료함</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20" name="Shape 620"/>
        <p:cNvGrpSpPr/>
        <p:nvPr/>
      </p:nvGrpSpPr>
      <p:grpSpPr>
        <a:xfrm>
          <a:off x="0" y="0"/>
          <a:ext cx="0" cy="0"/>
          <a:chOff x="0" y="0"/>
          <a:chExt cx="0" cy="0"/>
        </a:xfrm>
      </p:grpSpPr>
      <p:sp>
        <p:nvSpPr>
          <p:cNvPr id="621" name="Google Shape;621;p4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622" name="Google Shape;622;p4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아이디와 프로필 이름은 검색 단서다</a:t>
            </a:r>
            <a:endParaRPr b="1" sz="2700">
              <a:solidFill>
                <a:srgbClr val="241D31"/>
              </a:solidFill>
              <a:latin typeface="Noto Sans KR"/>
              <a:ea typeface="Noto Sans KR"/>
              <a:cs typeface="Noto Sans KR"/>
              <a:sym typeface="Noto Sans KR"/>
            </a:endParaRPr>
          </a:p>
        </p:txBody>
      </p:sp>
      <p:sp>
        <p:nvSpPr>
          <p:cNvPr id="623" name="Google Shape;623;p4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35/114</a:t>
            </a:r>
            <a:endParaRPr sz="850">
              <a:solidFill>
                <a:srgbClr val="675F70"/>
              </a:solidFill>
              <a:latin typeface="Noto Sans KR"/>
              <a:ea typeface="Noto Sans KR"/>
              <a:cs typeface="Noto Sans KR"/>
              <a:sym typeface="Noto Sans KR"/>
            </a:endParaRPr>
          </a:p>
        </p:txBody>
      </p:sp>
      <p:sp>
        <p:nvSpPr>
          <p:cNvPr id="624" name="Google Shape;624;p4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5" name="Google Shape;625;p4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6" name="Google Shape;626;p4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7" name="Google Shape;627;p4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사람들이 이미 알고 있는 이름</a:t>
            </a:r>
            <a:endParaRPr sz="1550">
              <a:solidFill>
                <a:srgbClr val="675F70"/>
              </a:solidFill>
              <a:latin typeface="Noto Sans KR"/>
              <a:ea typeface="Noto Sans KR"/>
              <a:cs typeface="Noto Sans KR"/>
              <a:sym typeface="Noto Sans KR"/>
            </a:endParaRPr>
          </a:p>
        </p:txBody>
      </p:sp>
      <p:sp>
        <p:nvSpPr>
          <p:cNvPr id="628" name="Google Shape;628;p4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사람들이 이미 알고 있는 이름</a:t>
            </a:r>
            <a:endParaRPr b="1" sz="1600">
              <a:solidFill>
                <a:srgbClr val="241D31"/>
              </a:solidFill>
              <a:latin typeface="Noto Sans KR"/>
              <a:ea typeface="Noto Sans KR"/>
              <a:cs typeface="Noto Sans KR"/>
              <a:sym typeface="Noto Sans KR"/>
            </a:endParaRPr>
          </a:p>
        </p:txBody>
      </p:sp>
      <p:sp>
        <p:nvSpPr>
          <p:cNvPr id="629" name="Google Shape;629;p4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업종·역할을 이해할 수 있는 표현</a:t>
            </a:r>
            <a:endParaRPr b="1" sz="1600">
              <a:solidFill>
                <a:srgbClr val="241D31"/>
              </a:solidFill>
              <a:latin typeface="Noto Sans KR"/>
              <a:ea typeface="Noto Sans KR"/>
              <a:cs typeface="Noto Sans KR"/>
              <a:sym typeface="Noto Sans KR"/>
            </a:endParaRPr>
          </a:p>
        </p:txBody>
      </p:sp>
      <p:sp>
        <p:nvSpPr>
          <p:cNvPr id="630" name="Google Shape;630;p4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읽고 기억하기 쉬운 아이디</a:t>
            </a:r>
            <a:endParaRPr b="1" sz="1600">
              <a:solidFill>
                <a:srgbClr val="241D31"/>
              </a:solidFill>
              <a:latin typeface="Noto Sans KR"/>
              <a:ea typeface="Noto Sans KR"/>
              <a:cs typeface="Noto Sans KR"/>
              <a:sym typeface="Noto Sans KR"/>
            </a:endParaRPr>
          </a:p>
        </p:txBody>
      </p:sp>
      <p:sp>
        <p:nvSpPr>
          <p:cNvPr id="631" name="Google Shape;631;p4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잦은 변경보다 일관성</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35" name="Shape 635"/>
        <p:cNvGrpSpPr/>
        <p:nvPr/>
      </p:nvGrpSpPr>
      <p:grpSpPr>
        <a:xfrm>
          <a:off x="0" y="0"/>
          <a:ext cx="0" cy="0"/>
          <a:chOff x="0" y="0"/>
          <a:chExt cx="0" cy="0"/>
        </a:xfrm>
      </p:grpSpPr>
      <p:sp>
        <p:nvSpPr>
          <p:cNvPr id="636" name="Google Shape;636;p4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637" name="Google Shape;637;p4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자기소개에는 키워드와 위치를 넣는다</a:t>
            </a:r>
            <a:endParaRPr b="1" sz="2700">
              <a:solidFill>
                <a:srgbClr val="241D31"/>
              </a:solidFill>
              <a:latin typeface="Noto Sans KR"/>
              <a:ea typeface="Noto Sans KR"/>
              <a:cs typeface="Noto Sans KR"/>
              <a:sym typeface="Noto Sans KR"/>
            </a:endParaRPr>
          </a:p>
        </p:txBody>
      </p:sp>
      <p:sp>
        <p:nvSpPr>
          <p:cNvPr id="638" name="Google Shape;638;p4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36/114</a:t>
            </a:r>
            <a:endParaRPr sz="850">
              <a:solidFill>
                <a:srgbClr val="675F70"/>
              </a:solidFill>
              <a:latin typeface="Noto Sans KR"/>
              <a:ea typeface="Noto Sans KR"/>
              <a:cs typeface="Noto Sans KR"/>
              <a:sym typeface="Noto Sans KR"/>
            </a:endParaRPr>
          </a:p>
        </p:txBody>
      </p:sp>
      <p:sp>
        <p:nvSpPr>
          <p:cNvPr id="639" name="Google Shape;639;p4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0" name="Google Shape;640;p4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1" name="Google Shape;641;p4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42" name="Google Shape;642;p4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누구를 돕는가</a:t>
            </a:r>
            <a:endParaRPr sz="1550">
              <a:solidFill>
                <a:srgbClr val="675F70"/>
              </a:solidFill>
              <a:latin typeface="Noto Sans KR"/>
              <a:ea typeface="Noto Sans KR"/>
              <a:cs typeface="Noto Sans KR"/>
              <a:sym typeface="Noto Sans KR"/>
            </a:endParaRPr>
          </a:p>
        </p:txBody>
      </p:sp>
      <p:sp>
        <p:nvSpPr>
          <p:cNvPr id="643" name="Google Shape;643;p4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누구를 돕는가</a:t>
            </a:r>
            <a:endParaRPr b="1" sz="1600">
              <a:solidFill>
                <a:srgbClr val="241D31"/>
              </a:solidFill>
              <a:latin typeface="Noto Sans KR"/>
              <a:ea typeface="Noto Sans KR"/>
              <a:cs typeface="Noto Sans KR"/>
              <a:sym typeface="Noto Sans KR"/>
            </a:endParaRPr>
          </a:p>
        </p:txBody>
      </p:sp>
      <p:sp>
        <p:nvSpPr>
          <p:cNvPr id="644" name="Google Shape;644;p4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무엇을 제공하는가</a:t>
            </a:r>
            <a:endParaRPr b="1" sz="1600">
              <a:solidFill>
                <a:srgbClr val="241D31"/>
              </a:solidFill>
              <a:latin typeface="Noto Sans KR"/>
              <a:ea typeface="Noto Sans KR"/>
              <a:cs typeface="Noto Sans KR"/>
              <a:sym typeface="Noto Sans KR"/>
            </a:endParaRPr>
          </a:p>
        </p:txBody>
      </p:sp>
      <p:sp>
        <p:nvSpPr>
          <p:cNvPr id="645" name="Google Shape;645;p4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어느 지역에서 만나는가</a:t>
            </a:r>
            <a:endParaRPr b="1" sz="1600">
              <a:solidFill>
                <a:srgbClr val="241D31"/>
              </a:solidFill>
              <a:latin typeface="Noto Sans KR"/>
              <a:ea typeface="Noto Sans KR"/>
              <a:cs typeface="Noto Sans KR"/>
              <a:sym typeface="Noto Sans KR"/>
            </a:endParaRPr>
          </a:p>
        </p:txBody>
      </p:sp>
      <p:sp>
        <p:nvSpPr>
          <p:cNvPr id="646" name="Google Shape;646;p4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다음 행동은 무엇인가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50" name="Shape 650"/>
        <p:cNvGrpSpPr/>
        <p:nvPr/>
      </p:nvGrpSpPr>
      <p:grpSpPr>
        <a:xfrm>
          <a:off x="0" y="0"/>
          <a:ext cx="0" cy="0"/>
          <a:chOff x="0" y="0"/>
          <a:chExt cx="0" cy="0"/>
        </a:xfrm>
      </p:grpSpPr>
      <p:sp>
        <p:nvSpPr>
          <p:cNvPr id="651" name="Google Shape;651;p4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652" name="Google Shape;652;p4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외부 검색 색인 — Instagram 밖에서도 보일 수 있다</a:t>
            </a:r>
            <a:endParaRPr b="1" sz="2400">
              <a:solidFill>
                <a:srgbClr val="241D31"/>
              </a:solidFill>
              <a:latin typeface="Noto Sans KR"/>
              <a:ea typeface="Noto Sans KR"/>
              <a:cs typeface="Noto Sans KR"/>
              <a:sym typeface="Noto Sans KR"/>
            </a:endParaRPr>
          </a:p>
        </p:txBody>
      </p:sp>
      <p:sp>
        <p:nvSpPr>
          <p:cNvPr id="653" name="Google Shape;653;p4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37/114</a:t>
            </a:r>
            <a:endParaRPr sz="850">
              <a:solidFill>
                <a:srgbClr val="675F70"/>
              </a:solidFill>
              <a:latin typeface="Noto Sans KR"/>
              <a:ea typeface="Noto Sans KR"/>
              <a:cs typeface="Noto Sans KR"/>
              <a:sym typeface="Noto Sans KR"/>
            </a:endParaRPr>
          </a:p>
        </p:txBody>
      </p:sp>
      <p:sp>
        <p:nvSpPr>
          <p:cNvPr id="654" name="Google Shape;654;p4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5" name="Google Shape;655;p4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6" name="Google Shape;656;p4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7" name="Google Shape;657;p4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18세 이상 공개 프로 계정의 적격 공개 게시물·릴스 등은 Google·Bing 같은 검색엔진에 색인될 수 있으므로 발견성과 공개 범위를 함께 결정해야 한다.</a:t>
            </a:r>
            <a:endParaRPr sz="1300">
              <a:solidFill>
                <a:srgbClr val="675F70"/>
              </a:solidFill>
              <a:latin typeface="Noto Sans KR"/>
              <a:ea typeface="Noto Sans KR"/>
              <a:cs typeface="Noto Sans KR"/>
              <a:sym typeface="Noto Sans KR"/>
            </a:endParaRPr>
          </a:p>
        </p:txBody>
      </p:sp>
      <p:sp>
        <p:nvSpPr>
          <p:cNvPr id="658" name="Google Shape;658;p49"/>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조건: 18세 이상 + 공개 + 프로 계정</a:t>
            </a:r>
            <a:endParaRPr b="1" sz="1450">
              <a:solidFill>
                <a:srgbClr val="241D31"/>
              </a:solidFill>
              <a:latin typeface="Noto Sans KR"/>
              <a:ea typeface="Noto Sans KR"/>
              <a:cs typeface="Noto Sans KR"/>
              <a:sym typeface="Noto Sans KR"/>
            </a:endParaRPr>
          </a:p>
        </p:txBody>
      </p:sp>
      <p:sp>
        <p:nvSpPr>
          <p:cNvPr id="659" name="Google Shape;659;p49"/>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50">
                <a:solidFill>
                  <a:srgbClr val="241D31"/>
                </a:solidFill>
                <a:latin typeface="Noto Sans KR"/>
                <a:ea typeface="Noto Sans KR"/>
                <a:cs typeface="Noto Sans KR"/>
                <a:sym typeface="Noto Sans KR"/>
              </a:rPr>
              <a:t>대상: 2020-01-01 이후 공개 post·reel부터 허용</a:t>
            </a:r>
            <a:endParaRPr b="1" sz="1250">
              <a:solidFill>
                <a:srgbClr val="241D31"/>
              </a:solidFill>
              <a:latin typeface="Noto Sans KR"/>
              <a:ea typeface="Noto Sans KR"/>
              <a:cs typeface="Noto Sans KR"/>
              <a:sym typeface="Noto Sans KR"/>
            </a:endParaRPr>
          </a:p>
        </p:txBody>
      </p:sp>
      <p:sp>
        <p:nvSpPr>
          <p:cNvPr id="660" name="Google Shape;660;p49"/>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공개 사진·영상·Highlight도 색인될 수 있음</a:t>
            </a:r>
            <a:endParaRPr b="1" sz="1450">
              <a:solidFill>
                <a:srgbClr val="241D31"/>
              </a:solidFill>
              <a:latin typeface="Noto Sans KR"/>
              <a:ea typeface="Noto Sans KR"/>
              <a:cs typeface="Noto Sans KR"/>
              <a:sym typeface="Noto Sans KR"/>
            </a:endParaRPr>
          </a:p>
        </p:txBody>
      </p:sp>
      <p:sp>
        <p:nvSpPr>
          <p:cNvPr id="661" name="Google Shape;661;p49"/>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개인정보·과거 게시물까지 점검</a:t>
            </a:r>
            <a:endParaRPr b="1" sz="1450">
              <a:solidFill>
                <a:srgbClr val="241D31"/>
              </a:solidFill>
              <a:latin typeface="Noto Sans KR"/>
              <a:ea typeface="Noto Sans KR"/>
              <a:cs typeface="Noto Sans KR"/>
              <a:sym typeface="Noto Sans KR"/>
            </a:endParaRPr>
          </a:p>
        </p:txBody>
      </p:sp>
      <p:sp>
        <p:nvSpPr>
          <p:cNvPr id="662" name="Google Shape;662;p49"/>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설정에서 허용 해제 가능 / 삭제 반영 지연 가능</a:t>
            </a:r>
            <a:endParaRPr b="1" sz="1450">
              <a:solidFill>
                <a:srgbClr val="241D31"/>
              </a:solidFill>
              <a:latin typeface="Noto Sans KR"/>
              <a:ea typeface="Noto Sans KR"/>
              <a:cs typeface="Noto Sans KR"/>
              <a:sym typeface="Noto Sans KR"/>
            </a:endParaRPr>
          </a:p>
        </p:txBody>
      </p:sp>
      <p:sp>
        <p:nvSpPr>
          <p:cNvPr id="663" name="Google Shape;663;p4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67" name="Shape 667"/>
        <p:cNvGrpSpPr/>
        <p:nvPr/>
      </p:nvGrpSpPr>
      <p:grpSpPr>
        <a:xfrm>
          <a:off x="0" y="0"/>
          <a:ext cx="0" cy="0"/>
          <a:chOff x="0" y="0"/>
          <a:chExt cx="0" cy="0"/>
        </a:xfrm>
      </p:grpSpPr>
      <p:sp>
        <p:nvSpPr>
          <p:cNvPr id="668" name="Google Shape;668;p5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669" name="Google Shape;669;p5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Account Status가 첫 진단 화면이다</a:t>
            </a:r>
            <a:endParaRPr b="1" sz="2700">
              <a:solidFill>
                <a:srgbClr val="241D31"/>
              </a:solidFill>
              <a:latin typeface="Noto Sans KR"/>
              <a:ea typeface="Noto Sans KR"/>
              <a:cs typeface="Noto Sans KR"/>
              <a:sym typeface="Noto Sans KR"/>
            </a:endParaRPr>
          </a:p>
        </p:txBody>
      </p:sp>
      <p:sp>
        <p:nvSpPr>
          <p:cNvPr id="670" name="Google Shape;670;p5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38/114</a:t>
            </a:r>
            <a:endParaRPr sz="850">
              <a:solidFill>
                <a:srgbClr val="675F70"/>
              </a:solidFill>
              <a:latin typeface="Noto Sans KR"/>
              <a:ea typeface="Noto Sans KR"/>
              <a:cs typeface="Noto Sans KR"/>
              <a:sym typeface="Noto Sans KR"/>
            </a:endParaRPr>
          </a:p>
        </p:txBody>
      </p:sp>
      <p:sp>
        <p:nvSpPr>
          <p:cNvPr id="671" name="Google Shape;671;p5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2" name="Google Shape;672;p5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3" name="Google Shape;673;p5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4" name="Google Shape;674;p5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도달이 줄었다고 ‘섀도밴’을 단정하기 전에 프로 계정의 Account Status에서 콘텐츠·프로필의 추천 자격과 재검토 경로를 확인한다.</a:t>
            </a:r>
            <a:endParaRPr sz="1300">
              <a:solidFill>
                <a:srgbClr val="675F70"/>
              </a:solidFill>
              <a:latin typeface="Noto Sans KR"/>
              <a:ea typeface="Noto Sans KR"/>
              <a:cs typeface="Noto Sans KR"/>
              <a:sym typeface="Noto Sans KR"/>
            </a:endParaRPr>
          </a:p>
        </p:txBody>
      </p:sp>
      <p:sp>
        <p:nvSpPr>
          <p:cNvPr id="675" name="Google Shape;675;p50"/>
          <p:cNvSpPr/>
          <p:nvPr/>
        </p:nvSpPr>
        <p:spPr>
          <a:xfrm>
            <a:off x="1069340"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676" name="Google Shape;676;p50"/>
          <p:cNvSpPr/>
          <p:nvPr/>
        </p:nvSpPr>
        <p:spPr>
          <a:xfrm>
            <a:off x="457200" y="2336800"/>
            <a:ext cx="1554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공개 계정의 비팔로워 추천 자격</a:t>
            </a:r>
            <a:endParaRPr b="1" sz="1500">
              <a:solidFill>
                <a:srgbClr val="241D31"/>
              </a:solidFill>
              <a:latin typeface="Noto Sans KR"/>
              <a:ea typeface="Noto Sans KR"/>
              <a:cs typeface="Noto Sans KR"/>
              <a:sym typeface="Noto Sans KR"/>
            </a:endParaRPr>
          </a:p>
        </p:txBody>
      </p:sp>
      <p:sp>
        <p:nvSpPr>
          <p:cNvPr id="677" name="Google Shape;677;p50"/>
          <p:cNvSpPr txBox="1"/>
          <p:nvPr/>
        </p:nvSpPr>
        <p:spPr>
          <a:xfrm>
            <a:off x="201168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678" name="Google Shape;678;p50"/>
          <p:cNvSpPr/>
          <p:nvPr/>
        </p:nvSpPr>
        <p:spPr>
          <a:xfrm>
            <a:off x="2738120"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679" name="Google Shape;679;p50"/>
          <p:cNvSpPr/>
          <p:nvPr/>
        </p:nvSpPr>
        <p:spPr>
          <a:xfrm>
            <a:off x="2125980" y="2336800"/>
            <a:ext cx="1554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콘텐츠뿐 아니라 사진·bio도 확인</a:t>
            </a:r>
            <a:endParaRPr b="1" sz="1500">
              <a:solidFill>
                <a:srgbClr val="241D31"/>
              </a:solidFill>
              <a:latin typeface="Noto Sans KR"/>
              <a:ea typeface="Noto Sans KR"/>
              <a:cs typeface="Noto Sans KR"/>
              <a:sym typeface="Noto Sans KR"/>
            </a:endParaRPr>
          </a:p>
        </p:txBody>
      </p:sp>
      <p:sp>
        <p:nvSpPr>
          <p:cNvPr id="680" name="Google Shape;680;p50"/>
          <p:cNvSpPr txBox="1"/>
          <p:nvPr/>
        </p:nvSpPr>
        <p:spPr>
          <a:xfrm>
            <a:off x="368046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681" name="Google Shape;681;p50"/>
          <p:cNvSpPr/>
          <p:nvPr/>
        </p:nvSpPr>
        <p:spPr>
          <a:xfrm>
            <a:off x="4406900"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682" name="Google Shape;682;p50"/>
          <p:cNvSpPr/>
          <p:nvPr/>
        </p:nvSpPr>
        <p:spPr>
          <a:xfrm>
            <a:off x="3794760" y="2336800"/>
            <a:ext cx="1554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문제 수정·재검토 요청 경로</a:t>
            </a:r>
            <a:endParaRPr b="1" sz="1500">
              <a:solidFill>
                <a:srgbClr val="241D31"/>
              </a:solidFill>
              <a:latin typeface="Noto Sans KR"/>
              <a:ea typeface="Noto Sans KR"/>
              <a:cs typeface="Noto Sans KR"/>
              <a:sym typeface="Noto Sans KR"/>
            </a:endParaRPr>
          </a:p>
        </p:txBody>
      </p:sp>
      <p:sp>
        <p:nvSpPr>
          <p:cNvPr id="683" name="Google Shape;683;p50"/>
          <p:cNvSpPr txBox="1"/>
          <p:nvPr/>
        </p:nvSpPr>
        <p:spPr>
          <a:xfrm>
            <a:off x="534924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684" name="Google Shape;684;p50"/>
          <p:cNvSpPr/>
          <p:nvPr/>
        </p:nvSpPr>
        <p:spPr>
          <a:xfrm>
            <a:off x="6075680"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685" name="Google Shape;685;p50"/>
          <p:cNvSpPr/>
          <p:nvPr/>
        </p:nvSpPr>
        <p:spPr>
          <a:xfrm>
            <a:off x="5463540" y="2336800"/>
            <a:ext cx="1554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자격 있음 ≠ 실제 추천 보장</a:t>
            </a:r>
            <a:endParaRPr b="1" sz="1500">
              <a:solidFill>
                <a:srgbClr val="241D31"/>
              </a:solidFill>
              <a:latin typeface="Noto Sans KR"/>
              <a:ea typeface="Noto Sans KR"/>
              <a:cs typeface="Noto Sans KR"/>
              <a:sym typeface="Noto Sans KR"/>
            </a:endParaRPr>
          </a:p>
        </p:txBody>
      </p:sp>
      <p:sp>
        <p:nvSpPr>
          <p:cNvPr id="686" name="Google Shape;686;p50"/>
          <p:cNvSpPr txBox="1"/>
          <p:nvPr/>
        </p:nvSpPr>
        <p:spPr>
          <a:xfrm>
            <a:off x="701802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687" name="Google Shape;687;p50"/>
          <p:cNvSpPr/>
          <p:nvPr/>
        </p:nvSpPr>
        <p:spPr>
          <a:xfrm>
            <a:off x="7744460" y="1968500"/>
            <a:ext cx="330300" cy="330300"/>
          </a:xfrm>
          <a:prstGeom prst="ellipse">
            <a:avLst/>
          </a:prstGeom>
          <a:solidFill>
            <a:srgbClr val="833AB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5</a:t>
            </a:r>
            <a:endParaRPr b="1" sz="1000">
              <a:solidFill>
                <a:srgbClr val="FFFFFF"/>
              </a:solidFill>
              <a:latin typeface="Noto Sans KR"/>
              <a:ea typeface="Noto Sans KR"/>
              <a:cs typeface="Noto Sans KR"/>
              <a:sym typeface="Noto Sans KR"/>
            </a:endParaRPr>
          </a:p>
        </p:txBody>
      </p:sp>
      <p:sp>
        <p:nvSpPr>
          <p:cNvPr id="688" name="Google Shape;688;p50"/>
          <p:cNvSpPr/>
          <p:nvPr/>
        </p:nvSpPr>
        <p:spPr>
          <a:xfrm>
            <a:off x="7132320" y="2336800"/>
            <a:ext cx="1554600" cy="11430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상태 → 콘텐츠 → 데이터 순서로 진단</a:t>
            </a:r>
            <a:endParaRPr b="1" sz="1500">
              <a:solidFill>
                <a:srgbClr val="241D31"/>
              </a:solidFill>
              <a:latin typeface="Noto Sans KR"/>
              <a:ea typeface="Noto Sans KR"/>
              <a:cs typeface="Noto Sans KR"/>
              <a:sym typeface="Noto Sans KR"/>
            </a:endParaRPr>
          </a:p>
        </p:txBody>
      </p:sp>
      <p:sp>
        <p:nvSpPr>
          <p:cNvPr id="689" name="Google Shape;689;p50"/>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693" name="Shape 693"/>
        <p:cNvGrpSpPr/>
        <p:nvPr/>
      </p:nvGrpSpPr>
      <p:grpSpPr>
        <a:xfrm>
          <a:off x="0" y="0"/>
          <a:ext cx="0" cy="0"/>
          <a:chOff x="0" y="0"/>
          <a:chExt cx="0" cy="0"/>
        </a:xfrm>
      </p:grpSpPr>
      <p:sp>
        <p:nvSpPr>
          <p:cNvPr id="694" name="Google Shape;694;p5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695" name="Google Shape;695;p5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카드 6 — 까사마미: 영상은 관심, 캡션은 저장용 실행표</a:t>
            </a:r>
            <a:endParaRPr b="1" sz="2400">
              <a:solidFill>
                <a:srgbClr val="241D31"/>
              </a:solidFill>
              <a:latin typeface="Noto Sans KR"/>
              <a:ea typeface="Noto Sans KR"/>
              <a:cs typeface="Noto Sans KR"/>
              <a:sym typeface="Noto Sans KR"/>
            </a:endParaRPr>
          </a:p>
        </p:txBody>
      </p:sp>
      <p:sp>
        <p:nvSpPr>
          <p:cNvPr id="696" name="Google Shape;696;p5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39/114</a:t>
            </a:r>
            <a:endParaRPr sz="850">
              <a:solidFill>
                <a:srgbClr val="675F70"/>
              </a:solidFill>
              <a:latin typeface="Noto Sans KR"/>
              <a:ea typeface="Noto Sans KR"/>
              <a:cs typeface="Noto Sans KR"/>
              <a:sym typeface="Noto Sans KR"/>
            </a:endParaRPr>
          </a:p>
        </p:txBody>
      </p:sp>
      <p:sp>
        <p:nvSpPr>
          <p:cNvPr id="697" name="Google Shape;697;p5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8" name="Google Shape;698;p5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9" name="Google Shape;699;p5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0" name="Google Shape;700;p5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짧은 영상과 전체 캡션의 역할을 나누면 발견 뒤 실행·저장으로 이어질 수 있다.</a:t>
            </a:r>
            <a:endParaRPr sz="1350">
              <a:solidFill>
                <a:srgbClr val="675F70"/>
              </a:solidFill>
              <a:latin typeface="Noto Sans KR"/>
              <a:ea typeface="Noto Sans KR"/>
              <a:cs typeface="Noto Sans KR"/>
              <a:sym typeface="Noto Sans KR"/>
            </a:endParaRPr>
          </a:p>
        </p:txBody>
      </p:sp>
      <p:sp>
        <p:nvSpPr>
          <p:cNvPr id="701" name="Google Shape;701;p51"/>
          <p:cNvSpPr/>
          <p:nvPr/>
        </p:nvSpPr>
        <p:spPr>
          <a:xfrm>
            <a:off x="1069340"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702" name="Google Shape;702;p51"/>
          <p:cNvSpPr/>
          <p:nvPr/>
        </p:nvSpPr>
        <p:spPr>
          <a:xfrm>
            <a:off x="457200" y="2336800"/>
            <a:ext cx="1554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훅: 정리초보자가 먼저 할 일</a:t>
            </a:r>
            <a:endParaRPr b="1" sz="1500">
              <a:solidFill>
                <a:srgbClr val="241D31"/>
              </a:solidFill>
              <a:latin typeface="Noto Sans KR"/>
              <a:ea typeface="Noto Sans KR"/>
              <a:cs typeface="Noto Sans KR"/>
              <a:sym typeface="Noto Sans KR"/>
            </a:endParaRPr>
          </a:p>
        </p:txBody>
      </p:sp>
      <p:sp>
        <p:nvSpPr>
          <p:cNvPr id="703" name="Google Shape;703;p51"/>
          <p:cNvSpPr txBox="1"/>
          <p:nvPr/>
        </p:nvSpPr>
        <p:spPr>
          <a:xfrm>
            <a:off x="201168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704" name="Google Shape;704;p51"/>
          <p:cNvSpPr/>
          <p:nvPr/>
        </p:nvSpPr>
        <p:spPr>
          <a:xfrm>
            <a:off x="2738120"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705" name="Google Shape;705;p51"/>
          <p:cNvSpPr/>
          <p:nvPr/>
        </p:nvSpPr>
        <p:spPr>
          <a:xfrm>
            <a:off x="2125980" y="2336800"/>
            <a:ext cx="1554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영상: 어려움과 핵심 원칙</a:t>
            </a:r>
            <a:endParaRPr b="1" sz="1500">
              <a:solidFill>
                <a:srgbClr val="241D31"/>
              </a:solidFill>
              <a:latin typeface="Noto Sans KR"/>
              <a:ea typeface="Noto Sans KR"/>
              <a:cs typeface="Noto Sans KR"/>
              <a:sym typeface="Noto Sans KR"/>
            </a:endParaRPr>
          </a:p>
        </p:txBody>
      </p:sp>
      <p:sp>
        <p:nvSpPr>
          <p:cNvPr id="706" name="Google Shape;706;p51"/>
          <p:cNvSpPr txBox="1"/>
          <p:nvPr/>
        </p:nvSpPr>
        <p:spPr>
          <a:xfrm>
            <a:off x="368046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707" name="Google Shape;707;p51"/>
          <p:cNvSpPr/>
          <p:nvPr/>
        </p:nvSpPr>
        <p:spPr>
          <a:xfrm>
            <a:off x="4406900"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708" name="Google Shape;708;p51"/>
          <p:cNvSpPr/>
          <p:nvPr/>
        </p:nvSpPr>
        <p:spPr>
          <a:xfrm>
            <a:off x="3794760" y="2336800"/>
            <a:ext cx="1554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캡션: 작은 범위 → 30분 제한 → 단계</a:t>
            </a:r>
            <a:endParaRPr b="1" sz="1500">
              <a:solidFill>
                <a:srgbClr val="241D31"/>
              </a:solidFill>
              <a:latin typeface="Noto Sans KR"/>
              <a:ea typeface="Noto Sans KR"/>
              <a:cs typeface="Noto Sans KR"/>
              <a:sym typeface="Noto Sans KR"/>
            </a:endParaRPr>
          </a:p>
        </p:txBody>
      </p:sp>
      <p:sp>
        <p:nvSpPr>
          <p:cNvPr id="709" name="Google Shape;709;p51"/>
          <p:cNvSpPr txBox="1"/>
          <p:nvPr/>
        </p:nvSpPr>
        <p:spPr>
          <a:xfrm>
            <a:off x="534924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710" name="Google Shape;710;p51"/>
          <p:cNvSpPr/>
          <p:nvPr/>
        </p:nvSpPr>
        <p:spPr>
          <a:xfrm>
            <a:off x="6075680"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711" name="Google Shape;711;p51"/>
          <p:cNvSpPr/>
          <p:nvPr/>
        </p:nvSpPr>
        <p:spPr>
          <a:xfrm>
            <a:off x="5463540" y="2336800"/>
            <a:ext cx="1554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CTA: 저장 + 다음 비포·애프터 예고</a:t>
            </a:r>
            <a:endParaRPr b="1" sz="1500">
              <a:solidFill>
                <a:srgbClr val="241D31"/>
              </a:solidFill>
              <a:latin typeface="Noto Sans KR"/>
              <a:ea typeface="Noto Sans KR"/>
              <a:cs typeface="Noto Sans KR"/>
              <a:sym typeface="Noto Sans KR"/>
            </a:endParaRPr>
          </a:p>
        </p:txBody>
      </p:sp>
      <p:sp>
        <p:nvSpPr>
          <p:cNvPr id="712" name="Google Shape;712;p51"/>
          <p:cNvSpPr txBox="1"/>
          <p:nvPr/>
        </p:nvSpPr>
        <p:spPr>
          <a:xfrm>
            <a:off x="701802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713" name="Google Shape;713;p51"/>
          <p:cNvSpPr/>
          <p:nvPr/>
        </p:nvSpPr>
        <p:spPr>
          <a:xfrm>
            <a:off x="7744460" y="1968500"/>
            <a:ext cx="330300" cy="330300"/>
          </a:xfrm>
          <a:prstGeom prst="ellipse">
            <a:avLst/>
          </a:prstGeom>
          <a:solidFill>
            <a:srgbClr val="833AB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5</a:t>
            </a:r>
            <a:endParaRPr b="1" sz="1000">
              <a:solidFill>
                <a:srgbClr val="FFFFFF"/>
              </a:solidFill>
              <a:latin typeface="Noto Sans KR"/>
              <a:ea typeface="Noto Sans KR"/>
              <a:cs typeface="Noto Sans KR"/>
              <a:sym typeface="Noto Sans KR"/>
            </a:endParaRPr>
          </a:p>
        </p:txBody>
      </p:sp>
      <p:sp>
        <p:nvSpPr>
          <p:cNvPr id="714" name="Google Shape;714;p51"/>
          <p:cNvSpPr/>
          <p:nvPr/>
        </p:nvSpPr>
        <p:spPr>
          <a:xfrm>
            <a:off x="7132320" y="2336800"/>
            <a:ext cx="1554600" cy="11430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한계: 효과·판매 성과 미검증</a:t>
            </a:r>
            <a:endParaRPr b="1" sz="1500">
              <a:solidFill>
                <a:srgbClr val="241D31"/>
              </a:solidFill>
              <a:latin typeface="Noto Sans KR"/>
              <a:ea typeface="Noto Sans KR"/>
              <a:cs typeface="Noto Sans KR"/>
              <a:sym typeface="Noto Sans KR"/>
            </a:endParaRPr>
          </a:p>
        </p:txBody>
      </p:sp>
      <p:sp>
        <p:nvSpPr>
          <p:cNvPr id="715" name="Google Shape;715;p51"/>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19" name="Shape 719"/>
        <p:cNvGrpSpPr/>
        <p:nvPr/>
      </p:nvGrpSpPr>
      <p:grpSpPr>
        <a:xfrm>
          <a:off x="0" y="0"/>
          <a:ext cx="0" cy="0"/>
          <a:chOff x="0" y="0"/>
          <a:chExt cx="0" cy="0"/>
        </a:xfrm>
      </p:grpSpPr>
      <p:sp>
        <p:nvSpPr>
          <p:cNvPr id="720" name="Google Shape;720;p5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721" name="Google Shape;721;p5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해시태그는 만능키가 아니라 탐색 보조</a:t>
            </a:r>
            <a:endParaRPr b="1" sz="2700">
              <a:solidFill>
                <a:srgbClr val="241D31"/>
              </a:solidFill>
              <a:latin typeface="Noto Sans KR"/>
              <a:ea typeface="Noto Sans KR"/>
              <a:cs typeface="Noto Sans KR"/>
              <a:sym typeface="Noto Sans KR"/>
            </a:endParaRPr>
          </a:p>
        </p:txBody>
      </p:sp>
      <p:sp>
        <p:nvSpPr>
          <p:cNvPr id="722" name="Google Shape;722;p5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40/114</a:t>
            </a:r>
            <a:endParaRPr sz="850">
              <a:solidFill>
                <a:srgbClr val="675F70"/>
              </a:solidFill>
              <a:latin typeface="Noto Sans KR"/>
              <a:ea typeface="Noto Sans KR"/>
              <a:cs typeface="Noto Sans KR"/>
              <a:sym typeface="Noto Sans KR"/>
            </a:endParaRPr>
          </a:p>
        </p:txBody>
      </p:sp>
      <p:sp>
        <p:nvSpPr>
          <p:cNvPr id="723" name="Google Shape;723;p5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4" name="Google Shape;724;p5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5" name="Google Shape;725;p5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26" name="Google Shape;726;p5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게시물·Reel의 해시태그는 최대 5개이며, 관련 태그를 0~5개 쓰되 도달을 보장한다고 말할 수 없다.</a:t>
            </a:r>
            <a:endParaRPr sz="1300">
              <a:solidFill>
                <a:srgbClr val="675F70"/>
              </a:solidFill>
              <a:latin typeface="Noto Sans KR"/>
              <a:ea typeface="Noto Sans KR"/>
              <a:cs typeface="Noto Sans KR"/>
              <a:sym typeface="Noto Sans KR"/>
            </a:endParaRPr>
          </a:p>
        </p:txBody>
      </p:sp>
      <p:sp>
        <p:nvSpPr>
          <p:cNvPr id="727" name="Google Shape;727;p52"/>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현재 최대 5개</a:t>
            </a:r>
            <a:endParaRPr b="1" sz="1600">
              <a:solidFill>
                <a:srgbClr val="241D31"/>
              </a:solidFill>
              <a:latin typeface="Noto Sans KR"/>
              <a:ea typeface="Noto Sans KR"/>
              <a:cs typeface="Noto Sans KR"/>
              <a:sym typeface="Noto Sans KR"/>
            </a:endParaRPr>
          </a:p>
        </p:txBody>
      </p:sp>
      <p:sp>
        <p:nvSpPr>
          <p:cNvPr id="728" name="Google Shape;728;p52"/>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지역 / 업종 / 문제 / 시리즈 중 필요한 것만</a:t>
            </a:r>
            <a:endParaRPr b="1" sz="1600">
              <a:solidFill>
                <a:srgbClr val="241D31"/>
              </a:solidFill>
              <a:latin typeface="Noto Sans KR"/>
              <a:ea typeface="Noto Sans KR"/>
              <a:cs typeface="Noto Sans KR"/>
              <a:sym typeface="Noto Sans KR"/>
            </a:endParaRPr>
          </a:p>
        </p:txBody>
      </p:sp>
      <p:sp>
        <p:nvSpPr>
          <p:cNvPr id="729" name="Google Shape;729;p52"/>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범용 태그 묶음 복붙 금지</a:t>
            </a:r>
            <a:endParaRPr b="1" sz="1600">
              <a:solidFill>
                <a:srgbClr val="241D31"/>
              </a:solidFill>
              <a:latin typeface="Noto Sans KR"/>
              <a:ea typeface="Noto Sans KR"/>
              <a:cs typeface="Noto Sans KR"/>
              <a:sym typeface="Noto Sans KR"/>
            </a:endParaRPr>
          </a:p>
        </p:txBody>
      </p:sp>
      <p:sp>
        <p:nvSpPr>
          <p:cNvPr id="730" name="Google Shape;730;p52"/>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5개를 채운다고 도달 보장 없음</a:t>
            </a:r>
            <a:endParaRPr b="1" sz="1600">
              <a:solidFill>
                <a:srgbClr val="241D31"/>
              </a:solidFill>
              <a:latin typeface="Noto Sans KR"/>
              <a:ea typeface="Noto Sans KR"/>
              <a:cs typeface="Noto Sans KR"/>
              <a:sym typeface="Noto Sans KR"/>
            </a:endParaRPr>
          </a:p>
        </p:txBody>
      </p:sp>
      <p:sp>
        <p:nvSpPr>
          <p:cNvPr id="731" name="Google Shape;731;p52"/>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35" name="Shape 735"/>
        <p:cNvGrpSpPr/>
        <p:nvPr/>
      </p:nvGrpSpPr>
      <p:grpSpPr>
        <a:xfrm>
          <a:off x="0" y="0"/>
          <a:ext cx="0" cy="0"/>
          <a:chOff x="0" y="0"/>
          <a:chExt cx="0" cy="0"/>
        </a:xfrm>
      </p:grpSpPr>
      <p:sp>
        <p:nvSpPr>
          <p:cNvPr id="736" name="Google Shape;736;p5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737" name="Google Shape;737;p5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키워드와 해시태그는 댓글이 아니라 캡션에</a:t>
            </a:r>
            <a:endParaRPr b="1" sz="2700">
              <a:solidFill>
                <a:srgbClr val="241D31"/>
              </a:solidFill>
              <a:latin typeface="Noto Sans KR"/>
              <a:ea typeface="Noto Sans KR"/>
              <a:cs typeface="Noto Sans KR"/>
              <a:sym typeface="Noto Sans KR"/>
            </a:endParaRPr>
          </a:p>
        </p:txBody>
      </p:sp>
      <p:sp>
        <p:nvSpPr>
          <p:cNvPr id="738" name="Google Shape;738;p5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41/114</a:t>
            </a:r>
            <a:endParaRPr sz="850">
              <a:solidFill>
                <a:srgbClr val="675F70"/>
              </a:solidFill>
              <a:latin typeface="Noto Sans KR"/>
              <a:ea typeface="Noto Sans KR"/>
              <a:cs typeface="Noto Sans KR"/>
              <a:sym typeface="Noto Sans KR"/>
            </a:endParaRPr>
          </a:p>
        </p:txBody>
      </p:sp>
      <p:sp>
        <p:nvSpPr>
          <p:cNvPr id="739" name="Google Shape;739;p5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0" name="Google Shape;740;p5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1" name="Google Shape;741;p5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2" name="Google Shape;742;p5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게시물 설명란에 관련 표현을 자연스럽게 작성</a:t>
            </a:r>
            <a:endParaRPr sz="1550">
              <a:solidFill>
                <a:srgbClr val="675F70"/>
              </a:solidFill>
              <a:latin typeface="Noto Sans KR"/>
              <a:ea typeface="Noto Sans KR"/>
              <a:cs typeface="Noto Sans KR"/>
              <a:sym typeface="Noto Sans KR"/>
            </a:endParaRPr>
          </a:p>
        </p:txBody>
      </p:sp>
      <p:sp>
        <p:nvSpPr>
          <p:cNvPr id="743" name="Google Shape;743;p53"/>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게시물 설명란에 관련 표현을 자연스럽게 작성</a:t>
            </a:r>
            <a:endParaRPr b="1" sz="1600">
              <a:solidFill>
                <a:srgbClr val="241D31"/>
              </a:solidFill>
              <a:latin typeface="Noto Sans KR"/>
              <a:ea typeface="Noto Sans KR"/>
              <a:cs typeface="Noto Sans KR"/>
              <a:sym typeface="Noto Sans KR"/>
            </a:endParaRPr>
          </a:p>
        </p:txBody>
      </p:sp>
      <p:sp>
        <p:nvSpPr>
          <p:cNvPr id="744" name="Google Shape;744;p53"/>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해시태그는 현재 허용 범위 안에서 필요한 것만</a:t>
            </a:r>
            <a:endParaRPr b="1" sz="1600">
              <a:solidFill>
                <a:srgbClr val="241D31"/>
              </a:solidFill>
              <a:latin typeface="Noto Sans KR"/>
              <a:ea typeface="Noto Sans KR"/>
              <a:cs typeface="Noto Sans KR"/>
              <a:sym typeface="Noto Sans KR"/>
            </a:endParaRPr>
          </a:p>
        </p:txBody>
      </p:sp>
      <p:sp>
        <p:nvSpPr>
          <p:cNvPr id="745" name="Google Shape;745;p53"/>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댓글 키워드 반복을 검색 전략으로 가르치지 않기</a:t>
            </a:r>
            <a:endParaRPr b="1" sz="1600">
              <a:solidFill>
                <a:srgbClr val="241D31"/>
              </a:solidFill>
              <a:latin typeface="Noto Sans KR"/>
              <a:ea typeface="Noto Sans KR"/>
              <a:cs typeface="Noto Sans KR"/>
              <a:sym typeface="Noto Sans KR"/>
            </a:endParaRPr>
          </a:p>
        </p:txBody>
      </p:sp>
      <p:sp>
        <p:nvSpPr>
          <p:cNvPr id="746" name="Google Shape;746;p53"/>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검색·추천·상위 노출은 보장되지 않는다</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50" name="Shape 750"/>
        <p:cNvGrpSpPr/>
        <p:nvPr/>
      </p:nvGrpSpPr>
      <p:grpSpPr>
        <a:xfrm>
          <a:off x="0" y="0"/>
          <a:ext cx="0" cy="0"/>
          <a:chOff x="0" y="0"/>
          <a:chExt cx="0" cy="0"/>
        </a:xfrm>
      </p:grpSpPr>
      <p:sp>
        <p:nvSpPr>
          <p:cNvPr id="751" name="Google Shape;751;p5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752" name="Google Shape;752;p5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Trial Reels — 팔로워에게 공개하기 전 비팔로워로 시험</a:t>
            </a:r>
            <a:endParaRPr b="1" sz="2400">
              <a:solidFill>
                <a:srgbClr val="241D31"/>
              </a:solidFill>
              <a:latin typeface="Noto Sans KR"/>
              <a:ea typeface="Noto Sans KR"/>
              <a:cs typeface="Noto Sans KR"/>
              <a:sym typeface="Noto Sans KR"/>
            </a:endParaRPr>
          </a:p>
        </p:txBody>
      </p:sp>
      <p:sp>
        <p:nvSpPr>
          <p:cNvPr id="753" name="Google Shape;753;p5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42/114</a:t>
            </a:r>
            <a:endParaRPr sz="850">
              <a:solidFill>
                <a:srgbClr val="675F70"/>
              </a:solidFill>
              <a:latin typeface="Noto Sans KR"/>
              <a:ea typeface="Noto Sans KR"/>
              <a:cs typeface="Noto Sans KR"/>
              <a:sym typeface="Noto Sans KR"/>
            </a:endParaRPr>
          </a:p>
        </p:txBody>
      </p:sp>
      <p:sp>
        <p:nvSpPr>
          <p:cNvPr id="754" name="Google Shape;754;p5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5" name="Google Shape;755;p5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6" name="Google Shape;756;p5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57" name="Google Shape;757;p5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Trial Reels는 Reel을 먼저 비팔로워에게 보여주고 반응을 본 뒤 전체 공개를 결정하는 실험 기능이다.</a:t>
            </a:r>
            <a:endParaRPr sz="1300">
              <a:solidFill>
                <a:srgbClr val="675F70"/>
              </a:solidFill>
              <a:latin typeface="Noto Sans KR"/>
              <a:ea typeface="Noto Sans KR"/>
              <a:cs typeface="Noto Sans KR"/>
              <a:sym typeface="Noto Sans KR"/>
            </a:endParaRPr>
          </a:p>
        </p:txBody>
      </p:sp>
      <p:sp>
        <p:nvSpPr>
          <p:cNvPr id="758" name="Google Shape;758;p54"/>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공유 전 Trial 켜기</a:t>
            </a:r>
            <a:endParaRPr b="1" sz="1450">
              <a:solidFill>
                <a:srgbClr val="241D31"/>
              </a:solidFill>
              <a:latin typeface="Noto Sans KR"/>
              <a:ea typeface="Noto Sans KR"/>
              <a:cs typeface="Noto Sans KR"/>
              <a:sym typeface="Noto Sans KR"/>
            </a:endParaRPr>
          </a:p>
        </p:txBody>
      </p:sp>
      <p:sp>
        <p:nvSpPr>
          <p:cNvPr id="759" name="Google Shape;759;p54"/>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먼저 비팔로워에게 표시</a:t>
            </a:r>
            <a:endParaRPr b="1" sz="1450">
              <a:solidFill>
                <a:srgbClr val="241D31"/>
              </a:solidFill>
              <a:latin typeface="Noto Sans KR"/>
              <a:ea typeface="Noto Sans KR"/>
              <a:cs typeface="Noto Sans KR"/>
              <a:sym typeface="Noto Sans KR"/>
            </a:endParaRPr>
          </a:p>
        </p:txBody>
      </p:sp>
      <p:sp>
        <p:nvSpPr>
          <p:cNvPr id="760" name="Google Shape;760;p54"/>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초기에는 Feed·프로필 grid에 비노출</a:t>
            </a:r>
            <a:endParaRPr b="1" sz="1450">
              <a:solidFill>
                <a:srgbClr val="241D31"/>
              </a:solidFill>
              <a:latin typeface="Noto Sans KR"/>
              <a:ea typeface="Noto Sans KR"/>
              <a:cs typeface="Noto Sans KR"/>
              <a:sym typeface="Noto Sans KR"/>
            </a:endParaRPr>
          </a:p>
        </p:txBody>
      </p:sp>
      <p:sp>
        <p:nvSpPr>
          <p:cNvPr id="761" name="Google Shape;761;p54"/>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결과 후 ‘모두에게 공유’ 선택 가능</a:t>
            </a:r>
            <a:endParaRPr b="1" sz="1450">
              <a:solidFill>
                <a:srgbClr val="241D31"/>
              </a:solidFill>
              <a:latin typeface="Noto Sans KR"/>
              <a:ea typeface="Noto Sans KR"/>
              <a:cs typeface="Noto Sans KR"/>
              <a:sym typeface="Noto Sans KR"/>
            </a:endParaRPr>
          </a:p>
        </p:txBody>
      </p:sp>
      <p:sp>
        <p:nvSpPr>
          <p:cNvPr id="762" name="Google Shape;762;p54"/>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계정별 기능 노출 확인</a:t>
            </a:r>
            <a:endParaRPr b="1" sz="1450">
              <a:solidFill>
                <a:srgbClr val="241D31"/>
              </a:solidFill>
              <a:latin typeface="Noto Sans KR"/>
              <a:ea typeface="Noto Sans KR"/>
              <a:cs typeface="Noto Sans KR"/>
              <a:sym typeface="Noto Sans KR"/>
            </a:endParaRPr>
          </a:p>
        </p:txBody>
      </p:sp>
      <p:sp>
        <p:nvSpPr>
          <p:cNvPr id="763" name="Google Shape;763;p5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creators.instagracom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67" name="Shape 767"/>
        <p:cNvGrpSpPr/>
        <p:nvPr/>
      </p:nvGrpSpPr>
      <p:grpSpPr>
        <a:xfrm>
          <a:off x="0" y="0"/>
          <a:ext cx="0" cy="0"/>
          <a:chOff x="0" y="0"/>
          <a:chExt cx="0" cy="0"/>
        </a:xfrm>
      </p:grpSpPr>
      <p:sp>
        <p:nvSpPr>
          <p:cNvPr id="768" name="Google Shape;768;p5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769" name="Google Shape;769;p5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발견용 Reel도 답과 근거가 먼저다</a:t>
            </a:r>
            <a:endParaRPr b="1" sz="2700">
              <a:solidFill>
                <a:srgbClr val="241D31"/>
              </a:solidFill>
              <a:latin typeface="Noto Sans KR"/>
              <a:ea typeface="Noto Sans KR"/>
              <a:cs typeface="Noto Sans KR"/>
              <a:sym typeface="Noto Sans KR"/>
            </a:endParaRPr>
          </a:p>
        </p:txBody>
      </p:sp>
      <p:sp>
        <p:nvSpPr>
          <p:cNvPr id="770" name="Google Shape;770;p5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43/114</a:t>
            </a:r>
            <a:endParaRPr sz="850">
              <a:solidFill>
                <a:srgbClr val="675F70"/>
              </a:solidFill>
              <a:latin typeface="Noto Sans KR"/>
              <a:ea typeface="Noto Sans KR"/>
              <a:cs typeface="Noto Sans KR"/>
              <a:sym typeface="Noto Sans KR"/>
            </a:endParaRPr>
          </a:p>
        </p:txBody>
      </p:sp>
      <p:sp>
        <p:nvSpPr>
          <p:cNvPr id="771" name="Google Shape;771;p5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2" name="Google Shape;772;p5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3" name="Google Shape;773;p5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74" name="Google Shape;774;p5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Reel은 유행을 복제하기보다 고객 질문·짧은 답·실제 장면·한 CTA를 선명하게 묶는다.</a:t>
            </a:r>
            <a:endParaRPr sz="1350">
              <a:solidFill>
                <a:srgbClr val="675F70"/>
              </a:solidFill>
              <a:latin typeface="Noto Sans KR"/>
              <a:ea typeface="Noto Sans KR"/>
              <a:cs typeface="Noto Sans KR"/>
              <a:sym typeface="Noto Sans KR"/>
            </a:endParaRPr>
          </a:p>
        </p:txBody>
      </p:sp>
      <p:sp>
        <p:nvSpPr>
          <p:cNvPr id="775" name="Google Shape;775;p5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0~3초: 고객 질문 또는 결론</a:t>
            </a:r>
            <a:endParaRPr b="1" sz="1450">
              <a:solidFill>
                <a:srgbClr val="241D31"/>
              </a:solidFill>
              <a:latin typeface="Noto Sans KR"/>
              <a:ea typeface="Noto Sans KR"/>
              <a:cs typeface="Noto Sans KR"/>
              <a:sym typeface="Noto Sans KR"/>
            </a:endParaRPr>
          </a:p>
        </p:txBody>
      </p:sp>
      <p:sp>
        <p:nvSpPr>
          <p:cNvPr id="776" name="Google Shape;776;p5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3~15초: 한 문장 답</a:t>
            </a:r>
            <a:endParaRPr b="1" sz="1450">
              <a:solidFill>
                <a:srgbClr val="241D31"/>
              </a:solidFill>
              <a:latin typeface="Noto Sans KR"/>
              <a:ea typeface="Noto Sans KR"/>
              <a:cs typeface="Noto Sans KR"/>
              <a:sym typeface="Noto Sans KR"/>
            </a:endParaRPr>
          </a:p>
        </p:txBody>
      </p:sp>
      <p:sp>
        <p:nvSpPr>
          <p:cNvPr id="777" name="Google Shape;777;p5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실제 손·장소·도구·결과</a:t>
            </a:r>
            <a:endParaRPr b="1" sz="1450">
              <a:solidFill>
                <a:srgbClr val="241D31"/>
              </a:solidFill>
              <a:latin typeface="Noto Sans KR"/>
              <a:ea typeface="Noto Sans KR"/>
              <a:cs typeface="Noto Sans KR"/>
              <a:sym typeface="Noto Sans KR"/>
            </a:endParaRPr>
          </a:p>
        </p:txBody>
      </p:sp>
      <p:sp>
        <p:nvSpPr>
          <p:cNvPr id="778" name="Google Shape;778;p5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핵심 자막</a:t>
            </a:r>
            <a:endParaRPr b="1" sz="1450">
              <a:solidFill>
                <a:srgbClr val="241D31"/>
              </a:solidFill>
              <a:latin typeface="Noto Sans KR"/>
              <a:ea typeface="Noto Sans KR"/>
              <a:cs typeface="Noto Sans KR"/>
              <a:sym typeface="Noto Sans KR"/>
            </a:endParaRPr>
          </a:p>
        </p:txBody>
      </p:sp>
      <p:sp>
        <p:nvSpPr>
          <p:cNvPr id="779" name="Google Shape;779;p5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 가지 CTA</a:t>
            </a:r>
            <a:endParaRPr b="1" sz="1450">
              <a:solidFill>
                <a:srgbClr val="241D31"/>
              </a:solidFill>
              <a:latin typeface="Noto Sans KR"/>
              <a:ea typeface="Noto Sans KR"/>
              <a:cs typeface="Noto Sans KR"/>
              <a:sym typeface="Noto Sans KR"/>
            </a:endParaRPr>
          </a:p>
        </p:txBody>
      </p:sp>
      <p:sp>
        <p:nvSpPr>
          <p:cNvPr id="780" name="Google Shape;780;p55"/>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84" name="Shape 784"/>
        <p:cNvGrpSpPr/>
        <p:nvPr/>
      </p:nvGrpSpPr>
      <p:grpSpPr>
        <a:xfrm>
          <a:off x="0" y="0"/>
          <a:ext cx="0" cy="0"/>
          <a:chOff x="0" y="0"/>
          <a:chExt cx="0" cy="0"/>
        </a:xfrm>
      </p:grpSpPr>
      <p:sp>
        <p:nvSpPr>
          <p:cNvPr id="785" name="Google Shape;785;p5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786" name="Google Shape;786;p5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형식마다 맡길 역할이 다르다</a:t>
            </a:r>
            <a:endParaRPr b="1" sz="2700">
              <a:solidFill>
                <a:srgbClr val="241D31"/>
              </a:solidFill>
              <a:latin typeface="Noto Sans KR"/>
              <a:ea typeface="Noto Sans KR"/>
              <a:cs typeface="Noto Sans KR"/>
              <a:sym typeface="Noto Sans KR"/>
            </a:endParaRPr>
          </a:p>
        </p:txBody>
      </p:sp>
      <p:sp>
        <p:nvSpPr>
          <p:cNvPr id="787" name="Google Shape;787;p5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44/114</a:t>
            </a:r>
            <a:endParaRPr sz="850">
              <a:solidFill>
                <a:srgbClr val="675F70"/>
              </a:solidFill>
              <a:latin typeface="Noto Sans KR"/>
              <a:ea typeface="Noto Sans KR"/>
              <a:cs typeface="Noto Sans KR"/>
              <a:sym typeface="Noto Sans KR"/>
            </a:endParaRPr>
          </a:p>
        </p:txBody>
      </p:sp>
      <p:sp>
        <p:nvSpPr>
          <p:cNvPr id="788" name="Google Shape;788;p5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89" name="Google Shape;789;p5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0" name="Google Shape;790;p5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91" name="Google Shape;791;p5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Reels: 처음 만나게 하기</a:t>
            </a:r>
            <a:endParaRPr sz="1550">
              <a:solidFill>
                <a:srgbClr val="675F70"/>
              </a:solidFill>
              <a:latin typeface="Noto Sans KR"/>
              <a:ea typeface="Noto Sans KR"/>
              <a:cs typeface="Noto Sans KR"/>
              <a:sym typeface="Noto Sans KR"/>
            </a:endParaRPr>
          </a:p>
        </p:txBody>
      </p:sp>
      <p:sp>
        <p:nvSpPr>
          <p:cNvPr id="792" name="Google Shape;792;p5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Reels: 처음 만나게 하기</a:t>
            </a:r>
            <a:endParaRPr b="1" sz="1600">
              <a:solidFill>
                <a:srgbClr val="241D31"/>
              </a:solidFill>
              <a:latin typeface="Noto Sans KR"/>
              <a:ea typeface="Noto Sans KR"/>
              <a:cs typeface="Noto Sans KR"/>
              <a:sym typeface="Noto Sans KR"/>
            </a:endParaRPr>
          </a:p>
        </p:txBody>
      </p:sp>
      <p:sp>
        <p:nvSpPr>
          <p:cNvPr id="793" name="Google Shape;793;p5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Feed: 경험을 지식·사례·관점으로 쌓기</a:t>
            </a:r>
            <a:endParaRPr b="1" sz="1600">
              <a:solidFill>
                <a:srgbClr val="241D31"/>
              </a:solidFill>
              <a:latin typeface="Noto Sans KR"/>
              <a:ea typeface="Noto Sans KR"/>
              <a:cs typeface="Noto Sans KR"/>
              <a:sym typeface="Noto Sans KR"/>
            </a:endParaRPr>
          </a:p>
        </p:txBody>
      </p:sp>
      <p:sp>
        <p:nvSpPr>
          <p:cNvPr id="794" name="Google Shape;794;p5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Stories: 계속 생각나게 하고 말 걸게 하기</a:t>
            </a:r>
            <a:endParaRPr b="1" sz="1600">
              <a:solidFill>
                <a:srgbClr val="241D31"/>
              </a:solidFill>
              <a:latin typeface="Noto Sans KR"/>
              <a:ea typeface="Noto Sans KR"/>
              <a:cs typeface="Noto Sans KR"/>
              <a:sym typeface="Noto Sans KR"/>
            </a:endParaRPr>
          </a:p>
        </p:txBody>
      </p:sp>
      <p:sp>
        <p:nvSpPr>
          <p:cNvPr id="795" name="Google Shape;795;p5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Highlights: 프로필의 안내판</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799" name="Shape 799"/>
        <p:cNvGrpSpPr/>
        <p:nvPr/>
      </p:nvGrpSpPr>
      <p:grpSpPr>
        <a:xfrm>
          <a:off x="0" y="0"/>
          <a:ext cx="0" cy="0"/>
          <a:chOff x="0" y="0"/>
          <a:chExt cx="0" cy="0"/>
        </a:xfrm>
      </p:grpSpPr>
      <p:sp>
        <p:nvSpPr>
          <p:cNvPr id="800" name="Google Shape;800;p5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801" name="Google Shape;801;p5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 숨은 기능 지도 앞면 채우기</a:t>
            </a:r>
            <a:endParaRPr b="1" sz="2700">
              <a:solidFill>
                <a:srgbClr val="241D31"/>
              </a:solidFill>
              <a:latin typeface="Noto Sans KR"/>
              <a:ea typeface="Noto Sans KR"/>
              <a:cs typeface="Noto Sans KR"/>
              <a:sym typeface="Noto Sans KR"/>
            </a:endParaRPr>
          </a:p>
        </p:txBody>
      </p:sp>
      <p:sp>
        <p:nvSpPr>
          <p:cNvPr id="802" name="Google Shape;802;p5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45/114</a:t>
            </a:r>
            <a:endParaRPr sz="850">
              <a:solidFill>
                <a:srgbClr val="675F70"/>
              </a:solidFill>
              <a:latin typeface="Noto Sans KR"/>
              <a:ea typeface="Noto Sans KR"/>
              <a:cs typeface="Noto Sans KR"/>
              <a:sym typeface="Noto Sans KR"/>
            </a:endParaRPr>
          </a:p>
        </p:txBody>
      </p:sp>
      <p:sp>
        <p:nvSpPr>
          <p:cNvPr id="803" name="Google Shape;803;p5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5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5" name="Google Shape;805;p5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6" name="Google Shape;806;p5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기능을 외우지 말고 ‘언제 확인하고 무엇을 결정하는가’로 기록한다.</a:t>
            </a:r>
            <a:endParaRPr sz="1350">
              <a:solidFill>
                <a:srgbClr val="675F70"/>
              </a:solidFill>
              <a:latin typeface="Noto Sans KR"/>
              <a:ea typeface="Noto Sans KR"/>
              <a:cs typeface="Noto Sans KR"/>
              <a:sym typeface="Noto Sans KR"/>
            </a:endParaRPr>
          </a:p>
        </p:txBody>
      </p:sp>
      <p:sp>
        <p:nvSpPr>
          <p:cNvPr id="807" name="Google Shape;807;p57"/>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Search — 고객 표현 관찰</a:t>
            </a:r>
            <a:endParaRPr b="1" sz="1450">
              <a:solidFill>
                <a:srgbClr val="241D31"/>
              </a:solidFill>
              <a:latin typeface="Noto Sans KR"/>
              <a:ea typeface="Noto Sans KR"/>
              <a:cs typeface="Noto Sans KR"/>
              <a:sym typeface="Noto Sans KR"/>
            </a:endParaRPr>
          </a:p>
        </p:txBody>
      </p:sp>
      <p:sp>
        <p:nvSpPr>
          <p:cNvPr id="808" name="Google Shape;808;p57"/>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Account Status — 추천 자격 진단</a:t>
            </a:r>
            <a:endParaRPr b="1" sz="1450">
              <a:solidFill>
                <a:srgbClr val="241D31"/>
              </a:solidFill>
              <a:latin typeface="Noto Sans KR"/>
              <a:ea typeface="Noto Sans KR"/>
              <a:cs typeface="Noto Sans KR"/>
              <a:sym typeface="Noto Sans KR"/>
            </a:endParaRPr>
          </a:p>
        </p:txBody>
      </p:sp>
      <p:sp>
        <p:nvSpPr>
          <p:cNvPr id="809" name="Google Shape;809;p57"/>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외부 색인 — 발견/개인정보 선택</a:t>
            </a:r>
            <a:endParaRPr b="1" sz="1450">
              <a:solidFill>
                <a:srgbClr val="241D31"/>
              </a:solidFill>
              <a:latin typeface="Noto Sans KR"/>
              <a:ea typeface="Noto Sans KR"/>
              <a:cs typeface="Noto Sans KR"/>
              <a:sym typeface="Noto Sans KR"/>
            </a:endParaRPr>
          </a:p>
        </p:txBody>
      </p:sp>
      <p:sp>
        <p:nvSpPr>
          <p:cNvPr id="810" name="Google Shape;810;p57"/>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이미지별 alt — 접근성 설명</a:t>
            </a:r>
            <a:endParaRPr b="1" sz="1450">
              <a:solidFill>
                <a:srgbClr val="241D31"/>
              </a:solidFill>
              <a:latin typeface="Noto Sans KR"/>
              <a:ea typeface="Noto Sans KR"/>
              <a:cs typeface="Noto Sans KR"/>
              <a:sym typeface="Noto Sans KR"/>
            </a:endParaRPr>
          </a:p>
        </p:txBody>
      </p:sp>
      <p:sp>
        <p:nvSpPr>
          <p:cNvPr id="811" name="Google Shape;811;p57"/>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Trial Reels — 비팔로워 실험</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815" name="Shape 815"/>
        <p:cNvGrpSpPr/>
        <p:nvPr/>
      </p:nvGrpSpPr>
      <p:grpSpPr>
        <a:xfrm>
          <a:off x="0" y="0"/>
          <a:ext cx="0" cy="0"/>
          <a:chOff x="0" y="0"/>
          <a:chExt cx="0" cy="0"/>
        </a:xfrm>
      </p:grpSpPr>
      <p:sp>
        <p:nvSpPr>
          <p:cNvPr id="816" name="Google Shape;816;p5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817" name="Google Shape;817;p5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발견성 체크 — 찾게 하되 과장하지 않기</a:t>
            </a:r>
            <a:endParaRPr b="1" sz="2700">
              <a:solidFill>
                <a:srgbClr val="241D31"/>
              </a:solidFill>
              <a:latin typeface="Noto Sans KR"/>
              <a:ea typeface="Noto Sans KR"/>
              <a:cs typeface="Noto Sans KR"/>
              <a:sym typeface="Noto Sans KR"/>
            </a:endParaRPr>
          </a:p>
        </p:txBody>
      </p:sp>
      <p:sp>
        <p:nvSpPr>
          <p:cNvPr id="818" name="Google Shape;818;p5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46/114</a:t>
            </a:r>
            <a:endParaRPr sz="850">
              <a:solidFill>
                <a:srgbClr val="675F70"/>
              </a:solidFill>
              <a:latin typeface="Noto Sans KR"/>
              <a:ea typeface="Noto Sans KR"/>
              <a:cs typeface="Noto Sans KR"/>
              <a:sym typeface="Noto Sans KR"/>
            </a:endParaRPr>
          </a:p>
        </p:txBody>
      </p:sp>
      <p:sp>
        <p:nvSpPr>
          <p:cNvPr id="819" name="Google Shape;819;p5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0" name="Google Shape;820;p5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1" name="Google Shape;821;p5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22" name="Google Shape;822;p5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발견 가능성은 높이되 순위·도달·성과를 약속하지 않는다.</a:t>
            </a:r>
            <a:endParaRPr sz="1550">
              <a:solidFill>
                <a:srgbClr val="675F70"/>
              </a:solidFill>
              <a:latin typeface="Noto Sans KR"/>
              <a:ea typeface="Noto Sans KR"/>
              <a:cs typeface="Noto Sans KR"/>
              <a:sym typeface="Noto Sans KR"/>
            </a:endParaRPr>
          </a:p>
        </p:txBody>
      </p:sp>
      <p:sp>
        <p:nvSpPr>
          <p:cNvPr id="823" name="Google Shape;823;p5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고객의 실제 표현이 보이는가?</a:t>
            </a:r>
            <a:endParaRPr b="1" sz="1600">
              <a:solidFill>
                <a:srgbClr val="241D31"/>
              </a:solidFill>
              <a:latin typeface="Noto Sans KR"/>
              <a:ea typeface="Noto Sans KR"/>
              <a:cs typeface="Noto Sans KR"/>
              <a:sym typeface="Noto Sans KR"/>
            </a:endParaRPr>
          </a:p>
        </p:txBody>
      </p:sp>
      <p:sp>
        <p:nvSpPr>
          <p:cNvPr id="824" name="Google Shape;824;p5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추천 자격을 확인했는가?</a:t>
            </a:r>
            <a:endParaRPr b="1" sz="1600">
              <a:solidFill>
                <a:srgbClr val="241D31"/>
              </a:solidFill>
              <a:latin typeface="Noto Sans KR"/>
              <a:ea typeface="Noto Sans KR"/>
              <a:cs typeface="Noto Sans KR"/>
              <a:sym typeface="Noto Sans KR"/>
            </a:endParaRPr>
          </a:p>
        </p:txBody>
      </p:sp>
      <p:sp>
        <p:nvSpPr>
          <p:cNvPr id="825" name="Google Shape;825;p5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공개·색인 범위를 선택했는가?</a:t>
            </a:r>
            <a:endParaRPr b="1" sz="1600">
              <a:solidFill>
                <a:srgbClr val="241D31"/>
              </a:solidFill>
              <a:latin typeface="Noto Sans KR"/>
              <a:ea typeface="Noto Sans KR"/>
              <a:cs typeface="Noto Sans KR"/>
              <a:sym typeface="Noto Sans KR"/>
            </a:endParaRPr>
          </a:p>
        </p:txBody>
      </p:sp>
      <p:sp>
        <p:nvSpPr>
          <p:cNvPr id="826" name="Google Shape;826;p5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원본 근거가 있는가?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830" name="Shape 830"/>
        <p:cNvGrpSpPr/>
        <p:nvPr/>
      </p:nvGrpSpPr>
      <p:grpSpPr>
        <a:xfrm>
          <a:off x="0" y="0"/>
          <a:ext cx="0" cy="0"/>
          <a:chOff x="0" y="0"/>
          <a:chExt cx="0" cy="0"/>
        </a:xfrm>
      </p:grpSpPr>
      <p:sp>
        <p:nvSpPr>
          <p:cNvPr id="831" name="Google Shape;831;p5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발견성</a:t>
            </a:r>
            <a:endParaRPr b="1" sz="1000">
              <a:solidFill>
                <a:srgbClr val="C13584"/>
              </a:solidFill>
              <a:latin typeface="Noto Sans KR"/>
              <a:ea typeface="Noto Sans KR"/>
              <a:cs typeface="Noto Sans KR"/>
              <a:sym typeface="Noto Sans KR"/>
            </a:endParaRPr>
          </a:p>
        </p:txBody>
      </p:sp>
      <p:sp>
        <p:nvSpPr>
          <p:cNvPr id="832" name="Google Shape;832;p5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 내 존재의 검색 근거 점검</a:t>
            </a:r>
            <a:endParaRPr b="1" sz="2700">
              <a:solidFill>
                <a:srgbClr val="241D31"/>
              </a:solidFill>
              <a:latin typeface="Noto Sans KR"/>
              <a:ea typeface="Noto Sans KR"/>
              <a:cs typeface="Noto Sans KR"/>
              <a:sym typeface="Noto Sans KR"/>
            </a:endParaRPr>
          </a:p>
        </p:txBody>
      </p:sp>
      <p:sp>
        <p:nvSpPr>
          <p:cNvPr id="833" name="Google Shape;833;p5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47/114</a:t>
            </a:r>
            <a:endParaRPr sz="850">
              <a:solidFill>
                <a:srgbClr val="675F70"/>
              </a:solidFill>
              <a:latin typeface="Noto Sans KR"/>
              <a:ea typeface="Noto Sans KR"/>
              <a:cs typeface="Noto Sans KR"/>
              <a:sym typeface="Noto Sans KR"/>
            </a:endParaRPr>
          </a:p>
        </p:txBody>
      </p:sp>
      <p:sp>
        <p:nvSpPr>
          <p:cNvPr id="834" name="Google Shape;834;p5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5" name="Google Shape;835;p5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6" name="Google Shape;836;p5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37" name="Google Shape;837;p5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이름·소개에 고객 언어가 있는가?</a:t>
            </a:r>
            <a:endParaRPr sz="1550">
              <a:solidFill>
                <a:srgbClr val="675F70"/>
              </a:solidFill>
              <a:latin typeface="Noto Sans KR"/>
              <a:ea typeface="Noto Sans KR"/>
              <a:cs typeface="Noto Sans KR"/>
              <a:sym typeface="Noto Sans KR"/>
            </a:endParaRPr>
          </a:p>
        </p:txBody>
      </p:sp>
      <p:sp>
        <p:nvSpPr>
          <p:cNvPr id="838" name="Google Shape;838;p5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이름·소개에 고객 언어가 있는가?</a:t>
            </a:r>
            <a:endParaRPr b="1" sz="1600">
              <a:solidFill>
                <a:srgbClr val="241D31"/>
              </a:solidFill>
              <a:latin typeface="Noto Sans KR"/>
              <a:ea typeface="Noto Sans KR"/>
              <a:cs typeface="Noto Sans KR"/>
              <a:sym typeface="Noto Sans KR"/>
            </a:endParaRPr>
          </a:p>
        </p:txBody>
      </p:sp>
      <p:sp>
        <p:nvSpPr>
          <p:cNvPr id="839" name="Google Shape;839;p5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지역 고객이라면 위치가 있는가?</a:t>
            </a:r>
            <a:endParaRPr b="1" sz="1600">
              <a:solidFill>
                <a:srgbClr val="241D31"/>
              </a:solidFill>
              <a:latin typeface="Noto Sans KR"/>
              <a:ea typeface="Noto Sans KR"/>
              <a:cs typeface="Noto Sans KR"/>
              <a:sym typeface="Noto Sans KR"/>
            </a:endParaRPr>
          </a:p>
        </p:txBody>
      </p:sp>
      <p:sp>
        <p:nvSpPr>
          <p:cNvPr id="840" name="Google Shape;840;p5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캡션에 실제 질문과 답이 있는가?</a:t>
            </a:r>
            <a:endParaRPr b="1" sz="1600">
              <a:solidFill>
                <a:srgbClr val="241D31"/>
              </a:solidFill>
              <a:latin typeface="Noto Sans KR"/>
              <a:ea typeface="Noto Sans KR"/>
              <a:cs typeface="Noto Sans KR"/>
              <a:sym typeface="Noto Sans KR"/>
            </a:endParaRPr>
          </a:p>
        </p:txBody>
      </p:sp>
      <p:sp>
        <p:nvSpPr>
          <p:cNvPr id="841" name="Google Shape;841;p5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직접 경험을 보여주는 장면이 있는가?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845" name="Shape 845"/>
        <p:cNvGrpSpPr/>
        <p:nvPr/>
      </p:nvGrpSpPr>
      <p:grpSpPr>
        <a:xfrm>
          <a:off x="0" y="0"/>
          <a:ext cx="0" cy="0"/>
          <a:chOff x="0" y="0"/>
          <a:chExt cx="0" cy="0"/>
        </a:xfrm>
      </p:grpSpPr>
      <p:sp>
        <p:nvSpPr>
          <p:cNvPr id="846" name="Google Shape;846;p60"/>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연결성</a:t>
            </a:r>
            <a:endParaRPr b="1" sz="1000">
              <a:solidFill>
                <a:srgbClr val="171426"/>
              </a:solidFill>
              <a:latin typeface="Noto Sans KR"/>
              <a:ea typeface="Noto Sans KR"/>
              <a:cs typeface="Noto Sans KR"/>
              <a:sym typeface="Noto Sans KR"/>
            </a:endParaRPr>
          </a:p>
        </p:txBody>
      </p:sp>
      <p:sp>
        <p:nvSpPr>
          <p:cNvPr id="847" name="Google Shape;847;p6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FFFFFF"/>
                </a:solidFill>
                <a:latin typeface="Noto Sans KR"/>
                <a:ea typeface="Noto Sans KR"/>
                <a:cs typeface="Noto Sans KR"/>
                <a:sym typeface="Noto Sans KR"/>
              </a:rPr>
              <a:t>3부 연결성 — 반응할 작은 문을 하나 연다</a:t>
            </a:r>
            <a:endParaRPr b="1" sz="2700">
              <a:solidFill>
                <a:srgbClr val="FFFFFF"/>
              </a:solidFill>
              <a:latin typeface="Noto Sans KR"/>
              <a:ea typeface="Noto Sans KR"/>
              <a:cs typeface="Noto Sans KR"/>
              <a:sym typeface="Noto Sans KR"/>
            </a:endParaRPr>
          </a:p>
        </p:txBody>
      </p:sp>
      <p:sp>
        <p:nvSpPr>
          <p:cNvPr id="848" name="Google Shape;848;p6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48/114</a:t>
            </a:r>
            <a:endParaRPr sz="850">
              <a:solidFill>
                <a:srgbClr val="F4B7D0"/>
              </a:solidFill>
              <a:latin typeface="Noto Sans KR"/>
              <a:ea typeface="Noto Sans KR"/>
              <a:cs typeface="Noto Sans KR"/>
              <a:sym typeface="Noto Sans KR"/>
            </a:endParaRPr>
          </a:p>
        </p:txBody>
      </p:sp>
      <p:sp>
        <p:nvSpPr>
          <p:cNvPr id="849" name="Google Shape;849;p60"/>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0" name="Google Shape;850;p60"/>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1" name="Google Shape;851;p60"/>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52" name="Google Shape;852;p6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F4B7D0"/>
                </a:solidFill>
                <a:latin typeface="Noto Sans KR"/>
                <a:ea typeface="Noto Sans KR"/>
                <a:cs typeface="Noto Sans KR"/>
                <a:sym typeface="Noto Sans KR"/>
              </a:rPr>
              <a:t>연결성은 팔로워 수가 아니라 고객이 부담 없이 답하고 이동할 경로를 만드는 것이다.</a:t>
            </a:r>
            <a:endParaRPr sz="1350">
              <a:solidFill>
                <a:srgbClr val="F4B7D0"/>
              </a:solidFill>
              <a:latin typeface="Noto Sans KR"/>
              <a:ea typeface="Noto Sans KR"/>
              <a:cs typeface="Noto Sans KR"/>
              <a:sym typeface="Noto Sans KR"/>
            </a:endParaRPr>
          </a:p>
        </p:txBody>
      </p:sp>
      <p:sp>
        <p:nvSpPr>
          <p:cNvPr id="853" name="Google Shape;853;p60"/>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투표</a:t>
            </a:r>
            <a:endParaRPr b="1" sz="1450">
              <a:solidFill>
                <a:srgbClr val="241D31"/>
              </a:solidFill>
              <a:latin typeface="Noto Sans KR"/>
              <a:ea typeface="Noto Sans KR"/>
              <a:cs typeface="Noto Sans KR"/>
              <a:sym typeface="Noto Sans KR"/>
            </a:endParaRPr>
          </a:p>
        </p:txBody>
      </p:sp>
      <p:sp>
        <p:nvSpPr>
          <p:cNvPr id="854" name="Google Shape;854;p60"/>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질문</a:t>
            </a:r>
            <a:endParaRPr b="1" sz="1450">
              <a:solidFill>
                <a:srgbClr val="241D31"/>
              </a:solidFill>
              <a:latin typeface="Noto Sans KR"/>
              <a:ea typeface="Noto Sans KR"/>
              <a:cs typeface="Noto Sans KR"/>
              <a:sym typeface="Noto Sans KR"/>
            </a:endParaRPr>
          </a:p>
        </p:txBody>
      </p:sp>
      <p:sp>
        <p:nvSpPr>
          <p:cNvPr id="855" name="Google Shape;855;p60"/>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답장·DM</a:t>
            </a:r>
            <a:endParaRPr b="1" sz="1450">
              <a:solidFill>
                <a:srgbClr val="241D31"/>
              </a:solidFill>
              <a:latin typeface="Noto Sans KR"/>
              <a:ea typeface="Noto Sans KR"/>
              <a:cs typeface="Noto Sans KR"/>
              <a:sym typeface="Noto Sans KR"/>
            </a:endParaRPr>
          </a:p>
        </p:txBody>
      </p:sp>
      <p:sp>
        <p:nvSpPr>
          <p:cNvPr id="856" name="Google Shape;856;p60"/>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링크</a:t>
            </a:r>
            <a:endParaRPr b="1" sz="1450">
              <a:solidFill>
                <a:srgbClr val="241D31"/>
              </a:solidFill>
              <a:latin typeface="Noto Sans KR"/>
              <a:ea typeface="Noto Sans KR"/>
              <a:cs typeface="Noto Sans KR"/>
              <a:sym typeface="Noto Sans KR"/>
            </a:endParaRPr>
          </a:p>
        </p:txBody>
      </p:sp>
      <p:sp>
        <p:nvSpPr>
          <p:cNvPr id="857" name="Google Shape;857;p60"/>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함께 게시하기</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861" name="Shape 861"/>
        <p:cNvGrpSpPr/>
        <p:nvPr/>
      </p:nvGrpSpPr>
      <p:grpSpPr>
        <a:xfrm>
          <a:off x="0" y="0"/>
          <a:ext cx="0" cy="0"/>
          <a:chOff x="0" y="0"/>
          <a:chExt cx="0" cy="0"/>
        </a:xfrm>
      </p:grpSpPr>
      <p:sp>
        <p:nvSpPr>
          <p:cNvPr id="862" name="Google Shape;862;p6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863" name="Google Shape;863;p6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인맥 관리는 네 층으로 나눈다</a:t>
            </a:r>
            <a:endParaRPr b="1" sz="2700">
              <a:solidFill>
                <a:srgbClr val="241D31"/>
              </a:solidFill>
              <a:latin typeface="Noto Sans KR"/>
              <a:ea typeface="Noto Sans KR"/>
              <a:cs typeface="Noto Sans KR"/>
              <a:sym typeface="Noto Sans KR"/>
            </a:endParaRPr>
          </a:p>
        </p:txBody>
      </p:sp>
      <p:sp>
        <p:nvSpPr>
          <p:cNvPr id="864" name="Google Shape;864;p6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49/114</a:t>
            </a:r>
            <a:endParaRPr sz="850">
              <a:solidFill>
                <a:srgbClr val="675F70"/>
              </a:solidFill>
              <a:latin typeface="Noto Sans KR"/>
              <a:ea typeface="Noto Sans KR"/>
              <a:cs typeface="Noto Sans KR"/>
              <a:sym typeface="Noto Sans KR"/>
            </a:endParaRPr>
          </a:p>
        </p:txBody>
      </p:sp>
      <p:sp>
        <p:nvSpPr>
          <p:cNvPr id="865" name="Google Shape;865;p6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6" name="Google Shape;866;p6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7" name="Google Shape;867;p6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68" name="Google Shape;868;p6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팔로잉: 계속 보고 싶은 계정</a:t>
            </a:r>
            <a:endParaRPr sz="1550">
              <a:solidFill>
                <a:srgbClr val="675F70"/>
              </a:solidFill>
              <a:latin typeface="Noto Sans KR"/>
              <a:ea typeface="Noto Sans KR"/>
              <a:cs typeface="Noto Sans KR"/>
              <a:sym typeface="Noto Sans KR"/>
            </a:endParaRPr>
          </a:p>
        </p:txBody>
      </p:sp>
      <p:sp>
        <p:nvSpPr>
          <p:cNvPr id="869" name="Google Shape;869;p61"/>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팔로잉: 계속 보고 싶은 계정</a:t>
            </a:r>
            <a:endParaRPr b="1" sz="1600">
              <a:solidFill>
                <a:srgbClr val="241D31"/>
              </a:solidFill>
              <a:latin typeface="Noto Sans KR"/>
              <a:ea typeface="Noto Sans KR"/>
              <a:cs typeface="Noto Sans KR"/>
              <a:sym typeface="Noto Sans KR"/>
            </a:endParaRPr>
          </a:p>
        </p:txBody>
      </p:sp>
      <p:sp>
        <p:nvSpPr>
          <p:cNvPr id="870" name="Google Shape;870;p61"/>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즐겨찾기: 우선 보고 싶은 핵심 계정</a:t>
            </a:r>
            <a:endParaRPr b="1" sz="1600">
              <a:solidFill>
                <a:srgbClr val="241D31"/>
              </a:solidFill>
              <a:latin typeface="Noto Sans KR"/>
              <a:ea typeface="Noto Sans KR"/>
              <a:cs typeface="Noto Sans KR"/>
              <a:sym typeface="Noto Sans KR"/>
            </a:endParaRPr>
          </a:p>
        </p:txBody>
      </p:sp>
      <p:sp>
        <p:nvSpPr>
          <p:cNvPr id="871" name="Google Shape;871;p61"/>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친한 친구: 제한된 대상과 Stories 공유</a:t>
            </a:r>
            <a:endParaRPr b="1" sz="1600">
              <a:solidFill>
                <a:srgbClr val="241D31"/>
              </a:solidFill>
              <a:latin typeface="Noto Sans KR"/>
              <a:ea typeface="Noto Sans KR"/>
              <a:cs typeface="Noto Sans KR"/>
              <a:sym typeface="Noto Sans KR"/>
            </a:endParaRPr>
          </a:p>
        </p:txBody>
      </p:sp>
      <p:sp>
        <p:nvSpPr>
          <p:cNvPr id="872" name="Google Shape;872;p61"/>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알림: 특정 계정의 새 활동을 놓치지 않기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876" name="Shape 876"/>
        <p:cNvGrpSpPr/>
        <p:nvPr/>
      </p:nvGrpSpPr>
      <p:grpSpPr>
        <a:xfrm>
          <a:off x="0" y="0"/>
          <a:ext cx="0" cy="0"/>
          <a:chOff x="0" y="0"/>
          <a:chExt cx="0" cy="0"/>
        </a:xfrm>
      </p:grpSpPr>
      <p:sp>
        <p:nvSpPr>
          <p:cNvPr id="877" name="Google Shape;877;p6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878" name="Google Shape;878;p6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팔로잉과 팔로워는 다른 숫자다</a:t>
            </a:r>
            <a:endParaRPr b="1" sz="2700">
              <a:solidFill>
                <a:srgbClr val="241D31"/>
              </a:solidFill>
              <a:latin typeface="Noto Sans KR"/>
              <a:ea typeface="Noto Sans KR"/>
              <a:cs typeface="Noto Sans KR"/>
              <a:sym typeface="Noto Sans KR"/>
            </a:endParaRPr>
          </a:p>
        </p:txBody>
      </p:sp>
      <p:sp>
        <p:nvSpPr>
          <p:cNvPr id="879" name="Google Shape;879;p6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50/114</a:t>
            </a:r>
            <a:endParaRPr sz="850">
              <a:solidFill>
                <a:srgbClr val="675F70"/>
              </a:solidFill>
              <a:latin typeface="Noto Sans KR"/>
              <a:ea typeface="Noto Sans KR"/>
              <a:cs typeface="Noto Sans KR"/>
              <a:sym typeface="Noto Sans KR"/>
            </a:endParaRPr>
          </a:p>
        </p:txBody>
      </p:sp>
      <p:sp>
        <p:nvSpPr>
          <p:cNvPr id="880" name="Google Shape;880;p6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1" name="Google Shape;881;p6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2" name="Google Shape;882;p6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3" name="Google Shape;883;p6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팔로잉: 내가 구독하는 계정 · 공식 상한 7,500</a:t>
            </a:r>
            <a:endParaRPr sz="1550">
              <a:solidFill>
                <a:srgbClr val="675F70"/>
              </a:solidFill>
              <a:latin typeface="Noto Sans KR"/>
              <a:ea typeface="Noto Sans KR"/>
              <a:cs typeface="Noto Sans KR"/>
              <a:sym typeface="Noto Sans KR"/>
            </a:endParaRPr>
          </a:p>
        </p:txBody>
      </p:sp>
      <p:sp>
        <p:nvSpPr>
          <p:cNvPr id="884" name="Google Shape;884;p62"/>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팔로잉: 내가 구독하는 계정 · 공식 상한 7,500</a:t>
            </a:r>
            <a:endParaRPr b="1" sz="1600">
              <a:solidFill>
                <a:srgbClr val="241D31"/>
              </a:solidFill>
              <a:latin typeface="Noto Sans KR"/>
              <a:ea typeface="Noto Sans KR"/>
              <a:cs typeface="Noto Sans KR"/>
              <a:sym typeface="Noto Sans KR"/>
            </a:endParaRPr>
          </a:p>
        </p:txBody>
      </p:sp>
      <p:sp>
        <p:nvSpPr>
          <p:cNvPr id="885" name="Google Shape;885;p62"/>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팔로워: 나를 팔로우하는 사람 · 동일한 7,500 상한 아님</a:t>
            </a:r>
            <a:endParaRPr b="1" sz="1600">
              <a:solidFill>
                <a:srgbClr val="241D31"/>
              </a:solidFill>
              <a:latin typeface="Noto Sans KR"/>
              <a:ea typeface="Noto Sans KR"/>
              <a:cs typeface="Noto Sans KR"/>
              <a:sym typeface="Noto Sans KR"/>
            </a:endParaRPr>
          </a:p>
        </p:txBody>
      </p:sp>
      <p:sp>
        <p:nvSpPr>
          <p:cNvPr id="886" name="Google Shape;886;p62"/>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원고의 7,000명은 7,500명으로 수정</a:t>
            </a:r>
            <a:endParaRPr b="1" sz="1600">
              <a:solidFill>
                <a:srgbClr val="241D31"/>
              </a:solidFill>
              <a:latin typeface="Noto Sans KR"/>
              <a:ea typeface="Noto Sans KR"/>
              <a:cs typeface="Noto Sans KR"/>
              <a:sym typeface="Noto Sans KR"/>
            </a:endParaRPr>
          </a:p>
        </p:txBody>
      </p:sp>
      <p:sp>
        <p:nvSpPr>
          <p:cNvPr id="887" name="Google Shape;887;p62"/>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숫자보다 관계 목적과 정리가 먼저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891" name="Shape 891"/>
        <p:cNvGrpSpPr/>
        <p:nvPr/>
      </p:nvGrpSpPr>
      <p:grpSpPr>
        <a:xfrm>
          <a:off x="0" y="0"/>
          <a:ext cx="0" cy="0"/>
          <a:chOff x="0" y="0"/>
          <a:chExt cx="0" cy="0"/>
        </a:xfrm>
      </p:grpSpPr>
      <p:sp>
        <p:nvSpPr>
          <p:cNvPr id="892" name="Google Shape;892;p6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893" name="Google Shape;893;p6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즐겨찾기·친한 친구·알림으로 관계의 우선순위 정하기</a:t>
            </a:r>
            <a:endParaRPr b="1" sz="2700">
              <a:solidFill>
                <a:srgbClr val="241D31"/>
              </a:solidFill>
              <a:latin typeface="Noto Sans KR"/>
              <a:ea typeface="Noto Sans KR"/>
              <a:cs typeface="Noto Sans KR"/>
              <a:sym typeface="Noto Sans KR"/>
            </a:endParaRPr>
          </a:p>
        </p:txBody>
      </p:sp>
      <p:sp>
        <p:nvSpPr>
          <p:cNvPr id="894" name="Google Shape;894;p6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51/114</a:t>
            </a:r>
            <a:endParaRPr sz="850">
              <a:solidFill>
                <a:srgbClr val="675F70"/>
              </a:solidFill>
              <a:latin typeface="Noto Sans KR"/>
              <a:ea typeface="Noto Sans KR"/>
              <a:cs typeface="Noto Sans KR"/>
              <a:sym typeface="Noto Sans KR"/>
            </a:endParaRPr>
          </a:p>
        </p:txBody>
      </p:sp>
      <p:sp>
        <p:nvSpPr>
          <p:cNvPr id="895" name="Google Shape;895;p6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6" name="Google Shape;896;p6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7" name="Google Shape;897;p6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98" name="Google Shape;898;p6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즐겨찾기: 최대 50개 계정</a:t>
            </a:r>
            <a:endParaRPr sz="1550">
              <a:solidFill>
                <a:srgbClr val="675F70"/>
              </a:solidFill>
              <a:latin typeface="Noto Sans KR"/>
              <a:ea typeface="Noto Sans KR"/>
              <a:cs typeface="Noto Sans KR"/>
              <a:sym typeface="Noto Sans KR"/>
            </a:endParaRPr>
          </a:p>
        </p:txBody>
      </p:sp>
      <p:sp>
        <p:nvSpPr>
          <p:cNvPr id="899" name="Google Shape;899;p63"/>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즐겨찾기: 최대 50개 계정</a:t>
            </a:r>
            <a:endParaRPr b="1" sz="1600">
              <a:solidFill>
                <a:srgbClr val="241D31"/>
              </a:solidFill>
              <a:latin typeface="Noto Sans KR"/>
              <a:ea typeface="Noto Sans KR"/>
              <a:cs typeface="Noto Sans KR"/>
              <a:sym typeface="Noto Sans KR"/>
            </a:endParaRPr>
          </a:p>
        </p:txBody>
      </p:sp>
      <p:sp>
        <p:nvSpPr>
          <p:cNvPr id="900" name="Google Shape;900;p63"/>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친한 친구: 공식 고정 최대 인원은 확인되지 않음</a:t>
            </a:r>
            <a:endParaRPr b="1" sz="1600">
              <a:solidFill>
                <a:srgbClr val="241D31"/>
              </a:solidFill>
              <a:latin typeface="Noto Sans KR"/>
              <a:ea typeface="Noto Sans KR"/>
              <a:cs typeface="Noto Sans KR"/>
              <a:sym typeface="Noto Sans KR"/>
            </a:endParaRPr>
          </a:p>
        </p:txBody>
      </p:sp>
      <p:sp>
        <p:nvSpPr>
          <p:cNvPr id="901" name="Google Shape;901;p63"/>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알림: 게시물·Stories·Reels·Live별 선택 가능</a:t>
            </a:r>
            <a:endParaRPr b="1" sz="1600">
              <a:solidFill>
                <a:srgbClr val="241D31"/>
              </a:solidFill>
              <a:latin typeface="Noto Sans KR"/>
              <a:ea typeface="Noto Sans KR"/>
              <a:cs typeface="Noto Sans KR"/>
              <a:sym typeface="Noto Sans KR"/>
            </a:endParaRPr>
          </a:p>
        </p:txBody>
      </p:sp>
      <p:sp>
        <p:nvSpPr>
          <p:cNvPr id="902" name="Google Shape;902;p63"/>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상대에게 부담을 주는 감시 도구가 아니다</a:t>
            </a:r>
            <a:endParaRPr b="1" sz="1600">
              <a:solidFill>
                <a:srgbClr val="241D31"/>
              </a:solidFill>
              <a:latin typeface="Noto Sans KR"/>
              <a:ea typeface="Noto Sans KR"/>
              <a:cs typeface="Noto Sans KR"/>
              <a:sym typeface="Noto Sans KR"/>
            </a:endParaRPr>
          </a:p>
        </p:txBody>
      </p:sp>
      <p:sp>
        <p:nvSpPr>
          <p:cNvPr id="903" name="Google Shape;903;p63"/>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07" name="Shape 907"/>
        <p:cNvGrpSpPr/>
        <p:nvPr/>
      </p:nvGrpSpPr>
      <p:grpSpPr>
        <a:xfrm>
          <a:off x="0" y="0"/>
          <a:ext cx="0" cy="0"/>
          <a:chOff x="0" y="0"/>
          <a:chExt cx="0" cy="0"/>
        </a:xfrm>
      </p:grpSpPr>
      <p:sp>
        <p:nvSpPr>
          <p:cNvPr id="908" name="Google Shape;908;p6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909" name="Google Shape;909;p6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Stories는 24시간 대화, Highlights는 누적 안내</a:t>
            </a:r>
            <a:endParaRPr b="1" sz="2400">
              <a:solidFill>
                <a:srgbClr val="241D31"/>
              </a:solidFill>
              <a:latin typeface="Noto Sans KR"/>
              <a:ea typeface="Noto Sans KR"/>
              <a:cs typeface="Noto Sans KR"/>
              <a:sym typeface="Noto Sans KR"/>
            </a:endParaRPr>
          </a:p>
        </p:txBody>
      </p:sp>
      <p:sp>
        <p:nvSpPr>
          <p:cNvPr id="910" name="Google Shape;910;p6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52/114</a:t>
            </a:r>
            <a:endParaRPr sz="850">
              <a:solidFill>
                <a:srgbClr val="675F70"/>
              </a:solidFill>
              <a:latin typeface="Noto Sans KR"/>
              <a:ea typeface="Noto Sans KR"/>
              <a:cs typeface="Noto Sans KR"/>
              <a:sym typeface="Noto Sans KR"/>
            </a:endParaRPr>
          </a:p>
        </p:txBody>
      </p:sp>
      <p:sp>
        <p:nvSpPr>
          <p:cNvPr id="911" name="Google Shape;911;p6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2" name="Google Shape;912;p6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3" name="Google Shape;913;p6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14" name="Google Shape;914;p6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Story로 질문하고 반응을 받고, 반복 답변은 Highlight로 남겨 프로필의 안내 메뉴로 쓴다.</a:t>
            </a:r>
            <a:endParaRPr sz="1300">
              <a:solidFill>
                <a:srgbClr val="675F70"/>
              </a:solidFill>
              <a:latin typeface="Noto Sans KR"/>
              <a:ea typeface="Noto Sans KR"/>
              <a:cs typeface="Noto Sans KR"/>
              <a:sym typeface="Noto Sans KR"/>
            </a:endParaRPr>
          </a:p>
        </p:txBody>
      </p:sp>
      <p:sp>
        <p:nvSpPr>
          <p:cNvPr id="915" name="Google Shape;915;p64"/>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Story: 24시간 반응층</a:t>
            </a:r>
            <a:endParaRPr b="1" sz="1600">
              <a:solidFill>
                <a:srgbClr val="241D31"/>
              </a:solidFill>
              <a:latin typeface="Noto Sans KR"/>
              <a:ea typeface="Noto Sans KR"/>
              <a:cs typeface="Noto Sans KR"/>
              <a:sym typeface="Noto Sans KR"/>
            </a:endParaRPr>
          </a:p>
        </p:txBody>
      </p:sp>
      <p:sp>
        <p:nvSpPr>
          <p:cNvPr id="916" name="Google Shape;916;p64"/>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Archive: 기본 비공개 저장</a:t>
            </a:r>
            <a:endParaRPr b="1" sz="1600">
              <a:solidFill>
                <a:srgbClr val="241D31"/>
              </a:solidFill>
              <a:latin typeface="Noto Sans KR"/>
              <a:ea typeface="Noto Sans KR"/>
              <a:cs typeface="Noto Sans KR"/>
              <a:sym typeface="Noto Sans KR"/>
            </a:endParaRPr>
          </a:p>
        </p:txBody>
      </p:sp>
      <p:sp>
        <p:nvSpPr>
          <p:cNvPr id="917" name="Google Shape;917;p64"/>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Highlight: 삭제 전까지 프로필에 유지</a:t>
            </a:r>
            <a:endParaRPr b="1" sz="1600">
              <a:solidFill>
                <a:srgbClr val="241D31"/>
              </a:solidFill>
              <a:latin typeface="Noto Sans KR"/>
              <a:ea typeface="Noto Sans KR"/>
              <a:cs typeface="Noto Sans KR"/>
              <a:sym typeface="Noto Sans KR"/>
            </a:endParaRPr>
          </a:p>
        </p:txBody>
      </p:sp>
      <p:sp>
        <p:nvSpPr>
          <p:cNvPr id="918" name="Google Shape;918;p64"/>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가격 / 예약 / 위치 / 과정 / 후기</a:t>
            </a:r>
            <a:endParaRPr b="1" sz="1600">
              <a:solidFill>
                <a:srgbClr val="241D31"/>
              </a:solidFill>
              <a:latin typeface="Noto Sans KR"/>
              <a:ea typeface="Noto Sans KR"/>
              <a:cs typeface="Noto Sans KR"/>
              <a:sym typeface="Noto Sans KR"/>
            </a:endParaRPr>
          </a:p>
        </p:txBody>
      </p:sp>
      <p:sp>
        <p:nvSpPr>
          <p:cNvPr id="919" name="Google Shape;919;p6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about.instagracom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23" name="Shape 923"/>
        <p:cNvGrpSpPr/>
        <p:nvPr/>
      </p:nvGrpSpPr>
      <p:grpSpPr>
        <a:xfrm>
          <a:off x="0" y="0"/>
          <a:ext cx="0" cy="0"/>
          <a:chOff x="0" y="0"/>
          <a:chExt cx="0" cy="0"/>
        </a:xfrm>
      </p:grpSpPr>
      <p:sp>
        <p:nvSpPr>
          <p:cNvPr id="924" name="Google Shape;924;p6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925" name="Google Shape;925;p6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Stories는 앞으로 이어질 관계와 행동의 예고다</a:t>
            </a:r>
            <a:endParaRPr b="1" sz="2700">
              <a:solidFill>
                <a:srgbClr val="241D31"/>
              </a:solidFill>
              <a:latin typeface="Noto Sans KR"/>
              <a:ea typeface="Noto Sans KR"/>
              <a:cs typeface="Noto Sans KR"/>
              <a:sym typeface="Noto Sans KR"/>
            </a:endParaRPr>
          </a:p>
        </p:txBody>
      </p:sp>
      <p:sp>
        <p:nvSpPr>
          <p:cNvPr id="926" name="Google Shape;926;p6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53/114</a:t>
            </a:r>
            <a:endParaRPr sz="850">
              <a:solidFill>
                <a:srgbClr val="675F70"/>
              </a:solidFill>
              <a:latin typeface="Noto Sans KR"/>
              <a:ea typeface="Noto Sans KR"/>
              <a:cs typeface="Noto Sans KR"/>
              <a:sym typeface="Noto Sans KR"/>
            </a:endParaRPr>
          </a:p>
        </p:txBody>
      </p:sp>
      <p:sp>
        <p:nvSpPr>
          <p:cNvPr id="927" name="Google Shape;927;p6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8" name="Google Shape;928;p6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29" name="Google Shape;929;p6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30" name="Google Shape;930;p6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오늘의 경험과 다음 콘텐츠 연결</a:t>
            </a:r>
            <a:endParaRPr sz="1550">
              <a:solidFill>
                <a:srgbClr val="675F70"/>
              </a:solidFill>
              <a:latin typeface="Noto Sans KR"/>
              <a:ea typeface="Noto Sans KR"/>
              <a:cs typeface="Noto Sans KR"/>
              <a:sym typeface="Noto Sans KR"/>
            </a:endParaRPr>
          </a:p>
        </p:txBody>
      </p:sp>
      <p:sp>
        <p:nvSpPr>
          <p:cNvPr id="931" name="Google Shape;931;p65"/>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오늘의 경험과 다음 콘텐츠 연결</a:t>
            </a:r>
            <a:endParaRPr b="1" sz="1600">
              <a:solidFill>
                <a:srgbClr val="241D31"/>
              </a:solidFill>
              <a:latin typeface="Noto Sans KR"/>
              <a:ea typeface="Noto Sans KR"/>
              <a:cs typeface="Noto Sans KR"/>
              <a:sym typeface="Noto Sans KR"/>
            </a:endParaRPr>
          </a:p>
        </p:txBody>
      </p:sp>
      <p:sp>
        <p:nvSpPr>
          <p:cNvPr id="932" name="Google Shape;932;p65"/>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이미 만난 고객에게 다시 상기</a:t>
            </a:r>
            <a:endParaRPr b="1" sz="1600">
              <a:solidFill>
                <a:srgbClr val="241D31"/>
              </a:solidFill>
              <a:latin typeface="Noto Sans KR"/>
              <a:ea typeface="Noto Sans KR"/>
              <a:cs typeface="Noto Sans KR"/>
              <a:sym typeface="Noto Sans KR"/>
            </a:endParaRPr>
          </a:p>
        </p:txBody>
      </p:sp>
      <p:sp>
        <p:nvSpPr>
          <p:cNvPr id="933" name="Google Shape;933;p65"/>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질문을 받고 대화를 이어가기</a:t>
            </a:r>
            <a:endParaRPr b="1" sz="1600">
              <a:solidFill>
                <a:srgbClr val="241D31"/>
              </a:solidFill>
              <a:latin typeface="Noto Sans KR"/>
              <a:ea typeface="Noto Sans KR"/>
              <a:cs typeface="Noto Sans KR"/>
              <a:sym typeface="Noto Sans KR"/>
            </a:endParaRPr>
          </a:p>
        </p:txBody>
      </p:sp>
      <p:sp>
        <p:nvSpPr>
          <p:cNvPr id="934" name="Google Shape;934;p65"/>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다음 행동을 한 가지만 제안</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38" name="Shape 938"/>
        <p:cNvGrpSpPr/>
        <p:nvPr/>
      </p:nvGrpSpPr>
      <p:grpSpPr>
        <a:xfrm>
          <a:off x="0" y="0"/>
          <a:ext cx="0" cy="0"/>
          <a:chOff x="0" y="0"/>
          <a:chExt cx="0" cy="0"/>
        </a:xfrm>
      </p:grpSpPr>
      <p:sp>
        <p:nvSpPr>
          <p:cNvPr id="939" name="Google Shape;939;p6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940" name="Google Shape;940;p6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Stories 6단계 — 예고에서 행동까지</a:t>
            </a:r>
            <a:endParaRPr b="1" sz="2700">
              <a:solidFill>
                <a:srgbClr val="241D31"/>
              </a:solidFill>
              <a:latin typeface="Noto Sans KR"/>
              <a:ea typeface="Noto Sans KR"/>
              <a:cs typeface="Noto Sans KR"/>
              <a:sym typeface="Noto Sans KR"/>
            </a:endParaRPr>
          </a:p>
        </p:txBody>
      </p:sp>
      <p:sp>
        <p:nvSpPr>
          <p:cNvPr id="941" name="Google Shape;941;p6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54/114</a:t>
            </a:r>
            <a:endParaRPr sz="850">
              <a:solidFill>
                <a:srgbClr val="675F70"/>
              </a:solidFill>
              <a:latin typeface="Noto Sans KR"/>
              <a:ea typeface="Noto Sans KR"/>
              <a:cs typeface="Noto Sans KR"/>
              <a:sym typeface="Noto Sans KR"/>
            </a:endParaRPr>
          </a:p>
        </p:txBody>
      </p:sp>
      <p:sp>
        <p:nvSpPr>
          <p:cNvPr id="942" name="Google Shape;942;p6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3" name="Google Shape;943;p6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4" name="Google Shape;944;p6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5" name="Google Shape;945;p6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예고 → 상기 → 관계</a:t>
            </a:r>
            <a:endParaRPr sz="1550">
              <a:solidFill>
                <a:srgbClr val="675F70"/>
              </a:solidFill>
              <a:latin typeface="Noto Sans KR"/>
              <a:ea typeface="Noto Sans KR"/>
              <a:cs typeface="Noto Sans KR"/>
              <a:sym typeface="Noto Sans KR"/>
            </a:endParaRPr>
          </a:p>
        </p:txBody>
      </p:sp>
      <p:sp>
        <p:nvSpPr>
          <p:cNvPr id="946" name="Google Shape;946;p66"/>
          <p:cNvSpPr/>
          <p:nvPr/>
        </p:nvSpPr>
        <p:spPr>
          <a:xfrm>
            <a:off x="1277938"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947" name="Google Shape;947;p66"/>
          <p:cNvSpPr/>
          <p:nvPr/>
        </p:nvSpPr>
        <p:spPr>
          <a:xfrm>
            <a:off x="457200" y="2336800"/>
            <a:ext cx="1971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예고 → 상기 → 관계</a:t>
            </a:r>
            <a:endParaRPr b="1" sz="1500">
              <a:solidFill>
                <a:srgbClr val="241D31"/>
              </a:solidFill>
              <a:latin typeface="Noto Sans KR"/>
              <a:ea typeface="Noto Sans KR"/>
              <a:cs typeface="Noto Sans KR"/>
              <a:sym typeface="Noto Sans KR"/>
            </a:endParaRPr>
          </a:p>
        </p:txBody>
      </p:sp>
      <p:sp>
        <p:nvSpPr>
          <p:cNvPr id="948" name="Google Shape;948;p66"/>
          <p:cNvSpPr txBox="1"/>
          <p:nvPr/>
        </p:nvSpPr>
        <p:spPr>
          <a:xfrm>
            <a:off x="242887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949" name="Google Shape;949;p66"/>
          <p:cNvSpPr/>
          <p:nvPr/>
        </p:nvSpPr>
        <p:spPr>
          <a:xfrm>
            <a:off x="3363913"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950" name="Google Shape;950;p66"/>
          <p:cNvSpPr/>
          <p:nvPr/>
        </p:nvSpPr>
        <p:spPr>
          <a:xfrm>
            <a:off x="2543175" y="2336800"/>
            <a:ext cx="1971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질문 → 신뢰 → 행동</a:t>
            </a:r>
            <a:endParaRPr b="1" sz="1500">
              <a:solidFill>
                <a:srgbClr val="241D31"/>
              </a:solidFill>
              <a:latin typeface="Noto Sans KR"/>
              <a:ea typeface="Noto Sans KR"/>
              <a:cs typeface="Noto Sans KR"/>
              <a:sym typeface="Noto Sans KR"/>
            </a:endParaRPr>
          </a:p>
        </p:txBody>
      </p:sp>
      <p:sp>
        <p:nvSpPr>
          <p:cNvPr id="951" name="Google Shape;951;p66"/>
          <p:cNvSpPr txBox="1"/>
          <p:nvPr/>
        </p:nvSpPr>
        <p:spPr>
          <a:xfrm>
            <a:off x="451485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952" name="Google Shape;952;p66"/>
          <p:cNvSpPr/>
          <p:nvPr/>
        </p:nvSpPr>
        <p:spPr>
          <a:xfrm>
            <a:off x="5449888"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953" name="Google Shape;953;p66"/>
          <p:cNvSpPr/>
          <p:nvPr/>
        </p:nvSpPr>
        <p:spPr>
          <a:xfrm>
            <a:off x="4629150" y="2336800"/>
            <a:ext cx="1971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한 번에 여섯 가지를 다 넣지 않아도 된다</a:t>
            </a:r>
            <a:endParaRPr b="1" sz="1500">
              <a:solidFill>
                <a:srgbClr val="241D31"/>
              </a:solidFill>
              <a:latin typeface="Noto Sans KR"/>
              <a:ea typeface="Noto Sans KR"/>
              <a:cs typeface="Noto Sans KR"/>
              <a:sym typeface="Noto Sans KR"/>
            </a:endParaRPr>
          </a:p>
        </p:txBody>
      </p:sp>
      <p:sp>
        <p:nvSpPr>
          <p:cNvPr id="954" name="Google Shape;954;p66"/>
          <p:cNvSpPr txBox="1"/>
          <p:nvPr/>
        </p:nvSpPr>
        <p:spPr>
          <a:xfrm>
            <a:off x="660082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955" name="Google Shape;955;p66"/>
          <p:cNvSpPr/>
          <p:nvPr/>
        </p:nvSpPr>
        <p:spPr>
          <a:xfrm>
            <a:off x="7535863"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956" name="Google Shape;956;p66"/>
          <p:cNvSpPr/>
          <p:nvPr/>
        </p:nvSpPr>
        <p:spPr>
          <a:xfrm>
            <a:off x="6715125" y="2336800"/>
            <a:ext cx="1971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오늘 필요한 한 단계부터 시작</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60" name="Shape 960"/>
        <p:cNvGrpSpPr/>
        <p:nvPr/>
      </p:nvGrpSpPr>
      <p:grpSpPr>
        <a:xfrm>
          <a:off x="0" y="0"/>
          <a:ext cx="0" cy="0"/>
          <a:chOff x="0" y="0"/>
          <a:chExt cx="0" cy="0"/>
        </a:xfrm>
      </p:grpSpPr>
      <p:sp>
        <p:nvSpPr>
          <p:cNvPr id="961" name="Google Shape;961;p6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962" name="Google Shape;962;p6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피드 게시물을 Stories로 다시 연결하기</a:t>
            </a:r>
            <a:endParaRPr b="1" sz="2700">
              <a:solidFill>
                <a:srgbClr val="241D31"/>
              </a:solidFill>
              <a:latin typeface="Noto Sans KR"/>
              <a:ea typeface="Noto Sans KR"/>
              <a:cs typeface="Noto Sans KR"/>
              <a:sym typeface="Noto Sans KR"/>
            </a:endParaRPr>
          </a:p>
        </p:txBody>
      </p:sp>
      <p:sp>
        <p:nvSpPr>
          <p:cNvPr id="963" name="Google Shape;963;p6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55/114</a:t>
            </a:r>
            <a:endParaRPr sz="850">
              <a:solidFill>
                <a:srgbClr val="675F70"/>
              </a:solidFill>
              <a:latin typeface="Noto Sans KR"/>
              <a:ea typeface="Noto Sans KR"/>
              <a:cs typeface="Noto Sans KR"/>
              <a:sym typeface="Noto Sans KR"/>
            </a:endParaRPr>
          </a:p>
        </p:txBody>
      </p:sp>
      <p:sp>
        <p:nvSpPr>
          <p:cNvPr id="964" name="Google Shape;964;p6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5" name="Google Shape;965;p6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6" name="Google Shape;966;p6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7" name="Google Shape;967;p6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그대로 공유하고 끝내지 않기</a:t>
            </a:r>
            <a:endParaRPr sz="1550">
              <a:solidFill>
                <a:srgbClr val="675F70"/>
              </a:solidFill>
              <a:latin typeface="Noto Sans KR"/>
              <a:ea typeface="Noto Sans KR"/>
              <a:cs typeface="Noto Sans KR"/>
              <a:sym typeface="Noto Sans KR"/>
            </a:endParaRPr>
          </a:p>
        </p:txBody>
      </p:sp>
      <p:sp>
        <p:nvSpPr>
          <p:cNvPr id="968" name="Google Shape;968;p6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그대로 공유하고 끝내지 않기</a:t>
            </a:r>
            <a:endParaRPr b="1" sz="1600">
              <a:solidFill>
                <a:srgbClr val="241D31"/>
              </a:solidFill>
              <a:latin typeface="Noto Sans KR"/>
              <a:ea typeface="Noto Sans KR"/>
              <a:cs typeface="Noto Sans KR"/>
              <a:sym typeface="Noto Sans KR"/>
            </a:endParaRPr>
          </a:p>
        </p:txBody>
      </p:sp>
      <p:sp>
        <p:nvSpPr>
          <p:cNvPr id="969" name="Google Shape;969;p6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왜 지금 다시 봐야 하는지 한 문장</a:t>
            </a:r>
            <a:endParaRPr b="1" sz="1600">
              <a:solidFill>
                <a:srgbClr val="241D31"/>
              </a:solidFill>
              <a:latin typeface="Noto Sans KR"/>
              <a:ea typeface="Noto Sans KR"/>
              <a:cs typeface="Noto Sans KR"/>
              <a:sym typeface="Noto Sans KR"/>
            </a:endParaRPr>
          </a:p>
        </p:txBody>
      </p:sp>
      <p:sp>
        <p:nvSpPr>
          <p:cNvPr id="970" name="Google Shape;970;p6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질문·설문 스티커로 반응 문 열기</a:t>
            </a:r>
            <a:endParaRPr b="1" sz="1600">
              <a:solidFill>
                <a:srgbClr val="241D31"/>
              </a:solidFill>
              <a:latin typeface="Noto Sans KR"/>
              <a:ea typeface="Noto Sans KR"/>
              <a:cs typeface="Noto Sans KR"/>
              <a:sym typeface="Noto Sans KR"/>
            </a:endParaRPr>
          </a:p>
        </p:txBody>
      </p:sp>
      <p:sp>
        <p:nvSpPr>
          <p:cNvPr id="971" name="Google Shape;971;p6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원본 게시물로 돌아갈 이유 만들기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75" name="Shape 975"/>
        <p:cNvGrpSpPr/>
        <p:nvPr/>
      </p:nvGrpSpPr>
      <p:grpSpPr>
        <a:xfrm>
          <a:off x="0" y="0"/>
          <a:ext cx="0" cy="0"/>
          <a:chOff x="0" y="0"/>
          <a:chExt cx="0" cy="0"/>
        </a:xfrm>
      </p:grpSpPr>
      <p:sp>
        <p:nvSpPr>
          <p:cNvPr id="976" name="Google Shape;976;p6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977" name="Google Shape;977;p6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설문은 반응 수보다 고객 언어를 얻는 도구</a:t>
            </a:r>
            <a:endParaRPr b="1" sz="2700">
              <a:solidFill>
                <a:srgbClr val="241D31"/>
              </a:solidFill>
              <a:latin typeface="Noto Sans KR"/>
              <a:ea typeface="Noto Sans KR"/>
              <a:cs typeface="Noto Sans KR"/>
              <a:sym typeface="Noto Sans KR"/>
            </a:endParaRPr>
          </a:p>
        </p:txBody>
      </p:sp>
      <p:sp>
        <p:nvSpPr>
          <p:cNvPr id="978" name="Google Shape;978;p6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56/114</a:t>
            </a:r>
            <a:endParaRPr sz="850">
              <a:solidFill>
                <a:srgbClr val="675F70"/>
              </a:solidFill>
              <a:latin typeface="Noto Sans KR"/>
              <a:ea typeface="Noto Sans KR"/>
              <a:cs typeface="Noto Sans KR"/>
              <a:sym typeface="Noto Sans KR"/>
            </a:endParaRPr>
          </a:p>
        </p:txBody>
      </p:sp>
      <p:sp>
        <p:nvSpPr>
          <p:cNvPr id="979" name="Google Shape;979;p6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0" name="Google Shape;980;p6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1" name="Google Shape;981;p6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82" name="Google Shape;982;p6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Poll: 둘 중 하나 고르기</a:t>
            </a:r>
            <a:endParaRPr sz="1550">
              <a:solidFill>
                <a:srgbClr val="675F70"/>
              </a:solidFill>
              <a:latin typeface="Noto Sans KR"/>
              <a:ea typeface="Noto Sans KR"/>
              <a:cs typeface="Noto Sans KR"/>
              <a:sym typeface="Noto Sans KR"/>
            </a:endParaRPr>
          </a:p>
        </p:txBody>
      </p:sp>
      <p:sp>
        <p:nvSpPr>
          <p:cNvPr id="983" name="Google Shape;983;p6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Poll: 둘 중 하나 고르기</a:t>
            </a:r>
            <a:endParaRPr b="1" sz="1600">
              <a:solidFill>
                <a:srgbClr val="241D31"/>
              </a:solidFill>
              <a:latin typeface="Noto Sans KR"/>
              <a:ea typeface="Noto Sans KR"/>
              <a:cs typeface="Noto Sans KR"/>
              <a:sym typeface="Noto Sans KR"/>
            </a:endParaRPr>
          </a:p>
        </p:txBody>
      </p:sp>
      <p:sp>
        <p:nvSpPr>
          <p:cNvPr id="984" name="Google Shape;984;p6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Questions: 이유와 실제 질문 받기</a:t>
            </a:r>
            <a:endParaRPr b="1" sz="1600">
              <a:solidFill>
                <a:srgbClr val="241D31"/>
              </a:solidFill>
              <a:latin typeface="Noto Sans KR"/>
              <a:ea typeface="Noto Sans KR"/>
              <a:cs typeface="Noto Sans KR"/>
              <a:sym typeface="Noto Sans KR"/>
            </a:endParaRPr>
          </a:p>
        </p:txBody>
      </p:sp>
      <p:sp>
        <p:nvSpPr>
          <p:cNvPr id="985" name="Google Shape;985;p6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Emoji slider: 부담 낮은 반응</a:t>
            </a:r>
            <a:endParaRPr b="1" sz="1600">
              <a:solidFill>
                <a:srgbClr val="241D31"/>
              </a:solidFill>
              <a:latin typeface="Noto Sans KR"/>
              <a:ea typeface="Noto Sans KR"/>
              <a:cs typeface="Noto Sans KR"/>
              <a:sym typeface="Noto Sans KR"/>
            </a:endParaRPr>
          </a:p>
        </p:txBody>
      </p:sp>
      <p:sp>
        <p:nvSpPr>
          <p:cNvPr id="986" name="Google Shape;986;p6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결과를 다음 콘텐츠와 답변으로 연결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990" name="Shape 990"/>
        <p:cNvGrpSpPr/>
        <p:nvPr/>
      </p:nvGrpSpPr>
      <p:grpSpPr>
        <a:xfrm>
          <a:off x="0" y="0"/>
          <a:ext cx="0" cy="0"/>
          <a:chOff x="0" y="0"/>
          <a:chExt cx="0" cy="0"/>
        </a:xfrm>
      </p:grpSpPr>
      <p:sp>
        <p:nvSpPr>
          <p:cNvPr id="991" name="Google Shape;991;p6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992" name="Google Shape;992;p6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스티커는 장식이 아니라 고객 행동 버튼</a:t>
            </a:r>
            <a:endParaRPr b="1" sz="2700">
              <a:solidFill>
                <a:srgbClr val="241D31"/>
              </a:solidFill>
              <a:latin typeface="Noto Sans KR"/>
              <a:ea typeface="Noto Sans KR"/>
              <a:cs typeface="Noto Sans KR"/>
              <a:sym typeface="Noto Sans KR"/>
            </a:endParaRPr>
          </a:p>
        </p:txBody>
      </p:sp>
      <p:sp>
        <p:nvSpPr>
          <p:cNvPr id="993" name="Google Shape;993;p6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57/114</a:t>
            </a:r>
            <a:endParaRPr sz="850">
              <a:solidFill>
                <a:srgbClr val="675F70"/>
              </a:solidFill>
              <a:latin typeface="Noto Sans KR"/>
              <a:ea typeface="Noto Sans KR"/>
              <a:cs typeface="Noto Sans KR"/>
              <a:sym typeface="Noto Sans KR"/>
            </a:endParaRPr>
          </a:p>
        </p:txBody>
      </p:sp>
      <p:sp>
        <p:nvSpPr>
          <p:cNvPr id="994" name="Google Shape;994;p6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5" name="Google Shape;995;p6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6" name="Google Shape;996;p6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97" name="Google Shape;997;p6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Story 스티커는 필요한 반응 종류에 맞춰 선택한다.</a:t>
            </a:r>
            <a:endParaRPr sz="1550">
              <a:solidFill>
                <a:srgbClr val="675F70"/>
              </a:solidFill>
              <a:latin typeface="Noto Sans KR"/>
              <a:ea typeface="Noto Sans KR"/>
              <a:cs typeface="Noto Sans KR"/>
              <a:sym typeface="Noto Sans KR"/>
            </a:endParaRPr>
          </a:p>
        </p:txBody>
      </p:sp>
      <p:sp>
        <p:nvSpPr>
          <p:cNvPr id="998" name="Google Shape;998;p69"/>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Poll — 선택 확인</a:t>
            </a:r>
            <a:endParaRPr b="1" sz="1450">
              <a:solidFill>
                <a:srgbClr val="241D31"/>
              </a:solidFill>
              <a:latin typeface="Noto Sans KR"/>
              <a:ea typeface="Noto Sans KR"/>
              <a:cs typeface="Noto Sans KR"/>
              <a:sym typeface="Noto Sans KR"/>
            </a:endParaRPr>
          </a:p>
        </p:txBody>
      </p:sp>
      <p:sp>
        <p:nvSpPr>
          <p:cNvPr id="999" name="Google Shape;999;p69"/>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Questions — 질문 수집</a:t>
            </a:r>
            <a:endParaRPr b="1" sz="1450">
              <a:solidFill>
                <a:srgbClr val="241D31"/>
              </a:solidFill>
              <a:latin typeface="Noto Sans KR"/>
              <a:ea typeface="Noto Sans KR"/>
              <a:cs typeface="Noto Sans KR"/>
              <a:sym typeface="Noto Sans KR"/>
            </a:endParaRPr>
          </a:p>
        </p:txBody>
      </p:sp>
      <p:sp>
        <p:nvSpPr>
          <p:cNvPr id="1000" name="Google Shape;1000;p69"/>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Link — 준비된 목적지 이동</a:t>
            </a:r>
            <a:endParaRPr b="1" sz="1450">
              <a:solidFill>
                <a:srgbClr val="241D31"/>
              </a:solidFill>
              <a:latin typeface="Noto Sans KR"/>
              <a:ea typeface="Noto Sans KR"/>
              <a:cs typeface="Noto Sans KR"/>
              <a:sym typeface="Noto Sans KR"/>
            </a:endParaRPr>
          </a:p>
        </p:txBody>
      </p:sp>
      <p:sp>
        <p:nvSpPr>
          <p:cNvPr id="1001" name="Google Shape;1001;p69"/>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Add Yours — 참여 사슬</a:t>
            </a:r>
            <a:endParaRPr b="1" sz="1450">
              <a:solidFill>
                <a:srgbClr val="241D31"/>
              </a:solidFill>
              <a:latin typeface="Noto Sans KR"/>
              <a:ea typeface="Noto Sans KR"/>
              <a:cs typeface="Noto Sans KR"/>
              <a:sym typeface="Noto Sans KR"/>
            </a:endParaRPr>
          </a:p>
        </p:txBody>
      </p:sp>
      <p:sp>
        <p:nvSpPr>
          <p:cNvPr id="1002" name="Google Shape;1002;p69"/>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Reveal — DM으로 공개</a:t>
            </a:r>
            <a:endParaRPr b="1" sz="1450">
              <a:solidFill>
                <a:srgbClr val="241D31"/>
              </a:solidFill>
              <a:latin typeface="Noto Sans KR"/>
              <a:ea typeface="Noto Sans KR"/>
              <a:cs typeface="Noto Sans KR"/>
              <a:sym typeface="Noto Sans KR"/>
            </a:endParaRPr>
          </a:p>
        </p:txBody>
      </p:sp>
      <p:sp>
        <p:nvSpPr>
          <p:cNvPr id="1003" name="Google Shape;1003;p69"/>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Cutouts·Frames — 실제 소재 재표현</a:t>
            </a:r>
            <a:endParaRPr b="1" sz="1450">
              <a:solidFill>
                <a:srgbClr val="241D31"/>
              </a:solidFill>
              <a:latin typeface="Noto Sans KR"/>
              <a:ea typeface="Noto Sans KR"/>
              <a:cs typeface="Noto Sans KR"/>
              <a:sym typeface="Noto Sans KR"/>
            </a:endParaRPr>
          </a:p>
        </p:txBody>
      </p:sp>
      <p:sp>
        <p:nvSpPr>
          <p:cNvPr id="1004" name="Google Shape;1004;p6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08" name="Shape 1008"/>
        <p:cNvGrpSpPr/>
        <p:nvPr/>
      </p:nvGrpSpPr>
      <p:grpSpPr>
        <a:xfrm>
          <a:off x="0" y="0"/>
          <a:ext cx="0" cy="0"/>
          <a:chOff x="0" y="0"/>
          <a:chExt cx="0" cy="0"/>
        </a:xfrm>
      </p:grpSpPr>
      <p:sp>
        <p:nvSpPr>
          <p:cNvPr id="1009" name="Google Shape;1009;p7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010" name="Google Shape;1010;p7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카드 7 — 휘향찬란: 반복 문의가 예약 가능한 Q&amp;A가 된다</a:t>
            </a:r>
            <a:endParaRPr b="1" sz="2400">
              <a:solidFill>
                <a:srgbClr val="241D31"/>
              </a:solidFill>
              <a:latin typeface="Noto Sans KR"/>
              <a:ea typeface="Noto Sans KR"/>
              <a:cs typeface="Noto Sans KR"/>
              <a:sym typeface="Noto Sans KR"/>
            </a:endParaRPr>
          </a:p>
        </p:txBody>
      </p:sp>
      <p:sp>
        <p:nvSpPr>
          <p:cNvPr id="1011" name="Google Shape;1011;p7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58/114</a:t>
            </a:r>
            <a:endParaRPr sz="850">
              <a:solidFill>
                <a:srgbClr val="675F70"/>
              </a:solidFill>
              <a:latin typeface="Noto Sans KR"/>
              <a:ea typeface="Noto Sans KR"/>
              <a:cs typeface="Noto Sans KR"/>
              <a:sym typeface="Noto Sans KR"/>
            </a:endParaRPr>
          </a:p>
        </p:txBody>
      </p:sp>
      <p:sp>
        <p:nvSpPr>
          <p:cNvPr id="1012" name="Google Shape;1012;p7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3" name="Google Shape;1013;p7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4" name="Google Shape;1014;p7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5" name="Google Shape;1015;p7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반복 DM을 FAQ 콘텐츠로 바꾸고 실제 공간·제품·예약 경로를 함께 보여주면 질문에서 행동으로 연결된다.</a:t>
            </a:r>
            <a:endParaRPr sz="1300">
              <a:solidFill>
                <a:srgbClr val="675F70"/>
              </a:solidFill>
              <a:latin typeface="Noto Sans KR"/>
              <a:ea typeface="Noto Sans KR"/>
              <a:cs typeface="Noto Sans KR"/>
              <a:sym typeface="Noto Sans KR"/>
            </a:endParaRPr>
          </a:p>
        </p:txBody>
      </p:sp>
      <p:sp>
        <p:nvSpPr>
          <p:cNvPr id="1016" name="Google Shape;1016;p70"/>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질문: 품목·시간·예약·위치</a:t>
            </a:r>
            <a:endParaRPr b="1" sz="1450">
              <a:solidFill>
                <a:srgbClr val="241D31"/>
              </a:solidFill>
              <a:latin typeface="Noto Sans KR"/>
              <a:ea typeface="Noto Sans KR"/>
              <a:cs typeface="Noto Sans KR"/>
              <a:sym typeface="Noto Sans KR"/>
            </a:endParaRPr>
          </a:p>
        </p:txBody>
      </p:sp>
      <p:sp>
        <p:nvSpPr>
          <p:cNvPr id="1017" name="Google Shape;1017;p70"/>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형식: 노래형 Q&amp;A</a:t>
            </a:r>
            <a:endParaRPr b="1" sz="1450">
              <a:solidFill>
                <a:srgbClr val="241D31"/>
              </a:solidFill>
              <a:latin typeface="Noto Sans KR"/>
              <a:ea typeface="Noto Sans KR"/>
              <a:cs typeface="Noto Sans KR"/>
              <a:sym typeface="Noto Sans KR"/>
            </a:endParaRPr>
          </a:p>
        </p:txBody>
      </p:sp>
      <p:sp>
        <p:nvSpPr>
          <p:cNvPr id="1018" name="Google Shape;1018;p70"/>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 매장·제품·제작 장면</a:t>
            </a:r>
            <a:endParaRPr b="1" sz="1450">
              <a:solidFill>
                <a:srgbClr val="241D31"/>
              </a:solidFill>
              <a:latin typeface="Noto Sans KR"/>
              <a:ea typeface="Noto Sans KR"/>
              <a:cs typeface="Noto Sans KR"/>
              <a:sym typeface="Noto Sans KR"/>
            </a:endParaRPr>
          </a:p>
        </p:txBody>
      </p:sp>
      <p:sp>
        <p:nvSpPr>
          <p:cNvPr id="1019" name="Google Shape;1019;p70"/>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CTA: 네이버 예약 / 카톡·DM·전화</a:t>
            </a:r>
            <a:endParaRPr b="1" sz="1450">
              <a:solidFill>
                <a:srgbClr val="241D31"/>
              </a:solidFill>
              <a:latin typeface="Noto Sans KR"/>
              <a:ea typeface="Noto Sans KR"/>
              <a:cs typeface="Noto Sans KR"/>
              <a:sym typeface="Noto Sans KR"/>
            </a:endParaRPr>
          </a:p>
        </p:txBody>
      </p:sp>
      <p:sp>
        <p:nvSpPr>
          <p:cNvPr id="1020" name="Google Shape;1020;p70"/>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한계: 예약 전환·매출 미검증</a:t>
            </a:r>
            <a:endParaRPr b="1" sz="1450">
              <a:solidFill>
                <a:srgbClr val="241D31"/>
              </a:solidFill>
              <a:latin typeface="Noto Sans KR"/>
              <a:ea typeface="Noto Sans KR"/>
              <a:cs typeface="Noto Sans KR"/>
              <a:sym typeface="Noto Sans KR"/>
            </a:endParaRPr>
          </a:p>
        </p:txBody>
      </p:sp>
      <p:sp>
        <p:nvSpPr>
          <p:cNvPr id="1021" name="Google Shape;1021;p70"/>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25" name="Shape 1025"/>
        <p:cNvGrpSpPr/>
        <p:nvPr/>
      </p:nvGrpSpPr>
      <p:grpSpPr>
        <a:xfrm>
          <a:off x="0" y="0"/>
          <a:ext cx="0" cy="0"/>
          <a:chOff x="0" y="0"/>
          <a:chExt cx="0" cy="0"/>
        </a:xfrm>
      </p:grpSpPr>
      <p:sp>
        <p:nvSpPr>
          <p:cNvPr id="1026" name="Google Shape;1026;p7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027" name="Google Shape;1027;p7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스토리 3장의 역할을 먼저 정한다</a:t>
            </a:r>
            <a:endParaRPr b="1" sz="2700">
              <a:solidFill>
                <a:srgbClr val="241D31"/>
              </a:solidFill>
              <a:latin typeface="Noto Sans KR"/>
              <a:ea typeface="Noto Sans KR"/>
              <a:cs typeface="Noto Sans KR"/>
              <a:sym typeface="Noto Sans KR"/>
            </a:endParaRPr>
          </a:p>
        </p:txBody>
      </p:sp>
      <p:sp>
        <p:nvSpPr>
          <p:cNvPr id="1028" name="Google Shape;1028;p7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59/114</a:t>
            </a:r>
            <a:endParaRPr sz="850">
              <a:solidFill>
                <a:srgbClr val="675F70"/>
              </a:solidFill>
              <a:latin typeface="Noto Sans KR"/>
              <a:ea typeface="Noto Sans KR"/>
              <a:cs typeface="Noto Sans KR"/>
              <a:sym typeface="Noto Sans KR"/>
            </a:endParaRPr>
          </a:p>
        </p:txBody>
      </p:sp>
      <p:sp>
        <p:nvSpPr>
          <p:cNvPr id="1029" name="Google Shape;1029;p7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0" name="Google Shape;1030;p7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1" name="Google Shape;1031;p7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32" name="Google Shape;1032;p7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같은 고객 질문을 `묻기 → 답하기 → 이동시키기` 세 장으로 완성한다.</a:t>
            </a:r>
            <a:endParaRPr sz="1350">
              <a:solidFill>
                <a:srgbClr val="675F70"/>
              </a:solidFill>
              <a:latin typeface="Noto Sans KR"/>
              <a:ea typeface="Noto Sans KR"/>
              <a:cs typeface="Noto Sans KR"/>
              <a:sym typeface="Noto Sans KR"/>
            </a:endParaRPr>
          </a:p>
        </p:txBody>
      </p:sp>
      <p:sp>
        <p:nvSpPr>
          <p:cNvPr id="1033" name="Google Shape;1033;p71"/>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1장: 고객 상황 + Poll 또는 Questions</a:t>
            </a:r>
            <a:endParaRPr b="1" sz="1450">
              <a:solidFill>
                <a:srgbClr val="241D31"/>
              </a:solidFill>
              <a:latin typeface="Noto Sans KR"/>
              <a:ea typeface="Noto Sans KR"/>
              <a:cs typeface="Noto Sans KR"/>
              <a:sym typeface="Noto Sans KR"/>
            </a:endParaRPr>
          </a:p>
        </p:txBody>
      </p:sp>
      <p:sp>
        <p:nvSpPr>
          <p:cNvPr id="1034" name="Google Shape;1034;p71"/>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2장: 한 문장 답 + 직접 근거</a:t>
            </a:r>
            <a:endParaRPr b="1" sz="1450">
              <a:solidFill>
                <a:srgbClr val="241D31"/>
              </a:solidFill>
              <a:latin typeface="Noto Sans KR"/>
              <a:ea typeface="Noto Sans KR"/>
              <a:cs typeface="Noto Sans KR"/>
              <a:sym typeface="Noto Sans KR"/>
            </a:endParaRPr>
          </a:p>
        </p:txBody>
      </p:sp>
      <p:sp>
        <p:nvSpPr>
          <p:cNvPr id="1035" name="Google Shape;1035;p71"/>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3장: Link·DM·게시물 중 한 CTA</a:t>
            </a:r>
            <a:endParaRPr b="1" sz="1450">
              <a:solidFill>
                <a:srgbClr val="241D31"/>
              </a:solidFill>
              <a:latin typeface="Noto Sans KR"/>
              <a:ea typeface="Noto Sans KR"/>
              <a:cs typeface="Noto Sans KR"/>
              <a:sym typeface="Noto Sans KR"/>
            </a:endParaRPr>
          </a:p>
        </p:txBody>
      </p:sp>
      <p:sp>
        <p:nvSpPr>
          <p:cNvPr id="1036" name="Google Shape;1036;p71"/>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 장 한 메시지</a:t>
            </a:r>
            <a:endParaRPr b="1" sz="1450">
              <a:solidFill>
                <a:srgbClr val="241D31"/>
              </a:solidFill>
              <a:latin typeface="Noto Sans KR"/>
              <a:ea typeface="Noto Sans KR"/>
              <a:cs typeface="Noto Sans KR"/>
              <a:sym typeface="Noto Sans KR"/>
            </a:endParaRPr>
          </a:p>
        </p:txBody>
      </p:sp>
      <p:sp>
        <p:nvSpPr>
          <p:cNvPr id="1037" name="Google Shape;1037;p71"/>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새 사실 추가 금지</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41" name="Shape 1041"/>
        <p:cNvGrpSpPr/>
        <p:nvPr/>
      </p:nvGrpSpPr>
      <p:grpSpPr>
        <a:xfrm>
          <a:off x="0" y="0"/>
          <a:ext cx="0" cy="0"/>
          <a:chOff x="0" y="0"/>
          <a:chExt cx="0" cy="0"/>
        </a:xfrm>
      </p:grpSpPr>
      <p:sp>
        <p:nvSpPr>
          <p:cNvPr id="1042" name="Google Shape;1042;p7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043" name="Google Shape;1043;p7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카드 8 — 퍼지타운: 불편한 결정의 이유를 얼굴과 현장으로</a:t>
            </a:r>
            <a:endParaRPr b="1" sz="2400">
              <a:solidFill>
                <a:srgbClr val="241D31"/>
              </a:solidFill>
              <a:latin typeface="Noto Sans KR"/>
              <a:ea typeface="Noto Sans KR"/>
              <a:cs typeface="Noto Sans KR"/>
              <a:sym typeface="Noto Sans KR"/>
            </a:endParaRPr>
          </a:p>
        </p:txBody>
      </p:sp>
      <p:sp>
        <p:nvSpPr>
          <p:cNvPr id="1044" name="Google Shape;1044;p7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60/114</a:t>
            </a:r>
            <a:endParaRPr sz="850">
              <a:solidFill>
                <a:srgbClr val="675F70"/>
              </a:solidFill>
              <a:latin typeface="Noto Sans KR"/>
              <a:ea typeface="Noto Sans KR"/>
              <a:cs typeface="Noto Sans KR"/>
              <a:sym typeface="Noto Sans KR"/>
            </a:endParaRPr>
          </a:p>
        </p:txBody>
      </p:sp>
      <p:sp>
        <p:nvSpPr>
          <p:cNvPr id="1045" name="Google Shape;1045;p7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6" name="Google Shape;1046;p7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7" name="Google Shape;1047;p7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8" name="Google Shape;1048;p7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판매 중단 같은 불편한 결정도 품질 위험과 이유를 투명하게 설명하면 관계를 지키는 콘텐츠가 된다.</a:t>
            </a:r>
            <a:endParaRPr sz="1300">
              <a:solidFill>
                <a:srgbClr val="675F70"/>
              </a:solidFill>
              <a:latin typeface="Noto Sans KR"/>
              <a:ea typeface="Noto Sans KR"/>
              <a:cs typeface="Noto Sans KR"/>
              <a:sym typeface="Noto Sans KR"/>
            </a:endParaRPr>
          </a:p>
        </p:txBody>
      </p:sp>
      <p:sp>
        <p:nvSpPr>
          <p:cNvPr id="1049" name="Google Shape;1049;p72"/>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상황: 여름 택배 일시 중단</a:t>
            </a:r>
            <a:endParaRPr b="1" sz="1450">
              <a:solidFill>
                <a:srgbClr val="241D31"/>
              </a:solidFill>
              <a:latin typeface="Noto Sans KR"/>
              <a:ea typeface="Noto Sans KR"/>
              <a:cs typeface="Noto Sans KR"/>
              <a:sym typeface="Noto Sans KR"/>
            </a:endParaRPr>
          </a:p>
        </p:txBody>
      </p:sp>
      <p:sp>
        <p:nvSpPr>
          <p:cNvPr id="1050" name="Google Shape;1050;p72"/>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 운영자 얼굴·작업대·보냉재</a:t>
            </a:r>
            <a:endParaRPr b="1" sz="1450">
              <a:solidFill>
                <a:srgbClr val="241D31"/>
              </a:solidFill>
              <a:latin typeface="Noto Sans KR"/>
              <a:ea typeface="Noto Sans KR"/>
              <a:cs typeface="Noto Sans KR"/>
              <a:sym typeface="Noto Sans KR"/>
            </a:endParaRPr>
          </a:p>
        </p:txBody>
      </p:sp>
      <p:sp>
        <p:nvSpPr>
          <p:cNvPr id="1051" name="Google Shape;1051;p72"/>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관계 언어: “퍼지 마을 주민 여러분”</a:t>
            </a:r>
            <a:endParaRPr b="1" sz="1450">
              <a:solidFill>
                <a:srgbClr val="241D31"/>
              </a:solidFill>
              <a:latin typeface="Noto Sans KR"/>
              <a:ea typeface="Noto Sans KR"/>
              <a:cs typeface="Noto Sans KR"/>
              <a:sym typeface="Noto Sans KR"/>
            </a:endParaRPr>
          </a:p>
        </p:txBody>
      </p:sp>
      <p:sp>
        <p:nvSpPr>
          <p:cNvPr id="1052" name="Google Shape;1052;p72"/>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개선: 핵심 결론을 먼저</a:t>
            </a:r>
            <a:endParaRPr b="1" sz="1450">
              <a:solidFill>
                <a:srgbClr val="241D31"/>
              </a:solidFill>
              <a:latin typeface="Noto Sans KR"/>
              <a:ea typeface="Noto Sans KR"/>
              <a:cs typeface="Noto Sans KR"/>
              <a:sym typeface="Noto Sans KR"/>
            </a:endParaRPr>
          </a:p>
        </p:txBody>
      </p:sp>
      <p:sp>
        <p:nvSpPr>
          <p:cNvPr id="1053" name="Google Shape;1053;p72"/>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한계: 주문·매출 효과 미검증</a:t>
            </a:r>
            <a:endParaRPr b="1" sz="1450">
              <a:solidFill>
                <a:srgbClr val="241D31"/>
              </a:solidFill>
              <a:latin typeface="Noto Sans KR"/>
              <a:ea typeface="Noto Sans KR"/>
              <a:cs typeface="Noto Sans KR"/>
              <a:sym typeface="Noto Sans KR"/>
            </a:endParaRPr>
          </a:p>
        </p:txBody>
      </p:sp>
      <p:sp>
        <p:nvSpPr>
          <p:cNvPr id="1054" name="Google Shape;1054;p72"/>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58" name="Shape 1058"/>
        <p:cNvGrpSpPr/>
        <p:nvPr/>
      </p:nvGrpSpPr>
      <p:grpSpPr>
        <a:xfrm>
          <a:off x="0" y="0"/>
          <a:ext cx="0" cy="0"/>
          <a:chOff x="0" y="0"/>
          <a:chExt cx="0" cy="0"/>
        </a:xfrm>
      </p:grpSpPr>
      <p:sp>
        <p:nvSpPr>
          <p:cNvPr id="1059" name="Google Shape;1059;p7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060" name="Google Shape;1060;p7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CTA는 한 번에 하나, 목적지는 먼저 확인</a:t>
            </a:r>
            <a:endParaRPr b="1" sz="2700">
              <a:solidFill>
                <a:srgbClr val="241D31"/>
              </a:solidFill>
              <a:latin typeface="Noto Sans KR"/>
              <a:ea typeface="Noto Sans KR"/>
              <a:cs typeface="Noto Sans KR"/>
              <a:sym typeface="Noto Sans KR"/>
            </a:endParaRPr>
          </a:p>
        </p:txBody>
      </p:sp>
      <p:sp>
        <p:nvSpPr>
          <p:cNvPr id="1061" name="Google Shape;1061;p7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61/114</a:t>
            </a:r>
            <a:endParaRPr sz="850">
              <a:solidFill>
                <a:srgbClr val="675F70"/>
              </a:solidFill>
              <a:latin typeface="Noto Sans KR"/>
              <a:ea typeface="Noto Sans KR"/>
              <a:cs typeface="Noto Sans KR"/>
              <a:sym typeface="Noto Sans KR"/>
            </a:endParaRPr>
          </a:p>
        </p:txBody>
      </p:sp>
      <p:sp>
        <p:nvSpPr>
          <p:cNvPr id="1062" name="Google Shape;1062;p7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3" name="Google Shape;1063;p7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4" name="Google Shape;1064;p7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65" name="Google Shape;1065;p7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고객에게 요구하는 다음 행동은 하나로 좁히고 실제 도착 화면을 클릭해 확인한다.</a:t>
            </a:r>
            <a:endParaRPr sz="1350">
              <a:solidFill>
                <a:srgbClr val="675F70"/>
              </a:solidFill>
              <a:latin typeface="Noto Sans KR"/>
              <a:ea typeface="Noto Sans KR"/>
              <a:cs typeface="Noto Sans KR"/>
              <a:sym typeface="Noto Sans KR"/>
            </a:endParaRPr>
          </a:p>
        </p:txBody>
      </p:sp>
      <p:sp>
        <p:nvSpPr>
          <p:cNvPr id="1066" name="Google Shape;1066;p73"/>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답해주세요</a:t>
            </a:r>
            <a:endParaRPr b="1" sz="1450">
              <a:solidFill>
                <a:srgbClr val="241D31"/>
              </a:solidFill>
              <a:latin typeface="Noto Sans KR"/>
              <a:ea typeface="Noto Sans KR"/>
              <a:cs typeface="Noto Sans KR"/>
              <a:sym typeface="Noto Sans KR"/>
            </a:endParaRPr>
          </a:p>
        </p:txBody>
      </p:sp>
      <p:sp>
        <p:nvSpPr>
          <p:cNvPr id="1067" name="Google Shape;1067;p73"/>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‘가격’이라고 DM 주세요</a:t>
            </a:r>
            <a:endParaRPr b="1" sz="1450">
              <a:solidFill>
                <a:srgbClr val="241D31"/>
              </a:solidFill>
              <a:latin typeface="Noto Sans KR"/>
              <a:ea typeface="Noto Sans KR"/>
              <a:cs typeface="Noto Sans KR"/>
              <a:sym typeface="Noto Sans KR"/>
            </a:endParaRPr>
          </a:p>
        </p:txBody>
      </p:sp>
      <p:sp>
        <p:nvSpPr>
          <p:cNvPr id="1068" name="Google Shape;1068;p73"/>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예약 조건을 링크에서 확인하세요</a:t>
            </a:r>
            <a:endParaRPr b="1" sz="1450">
              <a:solidFill>
                <a:srgbClr val="241D31"/>
              </a:solidFill>
              <a:latin typeface="Noto Sans KR"/>
              <a:ea typeface="Noto Sans KR"/>
              <a:cs typeface="Noto Sans KR"/>
              <a:sym typeface="Noto Sans KR"/>
            </a:endParaRPr>
          </a:p>
        </p:txBody>
      </p:sp>
      <p:sp>
        <p:nvSpPr>
          <p:cNvPr id="1069" name="Google Shape;1069;p73"/>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CTA 하나만 선택</a:t>
            </a:r>
            <a:endParaRPr b="1" sz="1450">
              <a:solidFill>
                <a:srgbClr val="241D31"/>
              </a:solidFill>
              <a:latin typeface="Noto Sans KR"/>
              <a:ea typeface="Noto Sans KR"/>
              <a:cs typeface="Noto Sans KR"/>
              <a:sym typeface="Noto Sans KR"/>
            </a:endParaRPr>
          </a:p>
        </p:txBody>
      </p:sp>
      <p:sp>
        <p:nvSpPr>
          <p:cNvPr id="1070" name="Google Shape;1070;p73"/>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링크·DM 응답 준비 확인</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74" name="Shape 1074"/>
        <p:cNvGrpSpPr/>
        <p:nvPr/>
      </p:nvGrpSpPr>
      <p:grpSpPr>
        <a:xfrm>
          <a:off x="0" y="0"/>
          <a:ext cx="0" cy="0"/>
          <a:chOff x="0" y="0"/>
          <a:chExt cx="0" cy="0"/>
        </a:xfrm>
      </p:grpSpPr>
      <p:sp>
        <p:nvSpPr>
          <p:cNvPr id="1075" name="Google Shape;1075;p7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076" name="Google Shape;1076;p7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Highlights는 프로필의 작은 안내판</a:t>
            </a:r>
            <a:endParaRPr b="1" sz="2700">
              <a:solidFill>
                <a:srgbClr val="241D31"/>
              </a:solidFill>
              <a:latin typeface="Noto Sans KR"/>
              <a:ea typeface="Noto Sans KR"/>
              <a:cs typeface="Noto Sans KR"/>
              <a:sym typeface="Noto Sans KR"/>
            </a:endParaRPr>
          </a:p>
        </p:txBody>
      </p:sp>
      <p:sp>
        <p:nvSpPr>
          <p:cNvPr id="1077" name="Google Shape;1077;p7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62/114</a:t>
            </a:r>
            <a:endParaRPr sz="850">
              <a:solidFill>
                <a:srgbClr val="675F70"/>
              </a:solidFill>
              <a:latin typeface="Noto Sans KR"/>
              <a:ea typeface="Noto Sans KR"/>
              <a:cs typeface="Noto Sans KR"/>
              <a:sym typeface="Noto Sans KR"/>
            </a:endParaRPr>
          </a:p>
        </p:txBody>
      </p:sp>
      <p:sp>
        <p:nvSpPr>
          <p:cNvPr id="1078" name="Google Shape;1078;p7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79" name="Google Shape;1079;p7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0" name="Google Shape;1080;p7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81" name="Google Shape;1081;p7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반복 질문을 고객의 결정 순서로 묶으면 Highlight가 찾기 쉬운 안내 메뉴가 된다.</a:t>
            </a:r>
            <a:endParaRPr sz="1350">
              <a:solidFill>
                <a:srgbClr val="675F70"/>
              </a:solidFill>
              <a:latin typeface="Noto Sans KR"/>
              <a:ea typeface="Noto Sans KR"/>
              <a:cs typeface="Noto Sans KR"/>
              <a:sym typeface="Noto Sans KR"/>
            </a:endParaRPr>
          </a:p>
        </p:txBody>
      </p:sp>
      <p:sp>
        <p:nvSpPr>
          <p:cNvPr id="1082" name="Google Shape;1082;p74"/>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처음 오셨나요?</a:t>
            </a:r>
            <a:endParaRPr b="1" sz="1450">
              <a:solidFill>
                <a:srgbClr val="241D31"/>
              </a:solidFill>
              <a:latin typeface="Noto Sans KR"/>
              <a:ea typeface="Noto Sans KR"/>
              <a:cs typeface="Noto Sans KR"/>
              <a:sym typeface="Noto Sans KR"/>
            </a:endParaRPr>
          </a:p>
        </p:txBody>
      </p:sp>
      <p:sp>
        <p:nvSpPr>
          <p:cNvPr id="1083" name="Google Shape;1083;p74"/>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가격·구성</a:t>
            </a:r>
            <a:endParaRPr b="1" sz="1450">
              <a:solidFill>
                <a:srgbClr val="241D31"/>
              </a:solidFill>
              <a:latin typeface="Noto Sans KR"/>
              <a:ea typeface="Noto Sans KR"/>
              <a:cs typeface="Noto Sans KR"/>
              <a:sym typeface="Noto Sans KR"/>
            </a:endParaRPr>
          </a:p>
        </p:txBody>
      </p:sp>
      <p:sp>
        <p:nvSpPr>
          <p:cNvPr id="1084" name="Google Shape;1084;p74"/>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예약·이용 방법</a:t>
            </a:r>
            <a:endParaRPr b="1" sz="1450">
              <a:solidFill>
                <a:srgbClr val="241D31"/>
              </a:solidFill>
              <a:latin typeface="Noto Sans KR"/>
              <a:ea typeface="Noto Sans KR"/>
              <a:cs typeface="Noto Sans KR"/>
              <a:sym typeface="Noto Sans KR"/>
            </a:endParaRPr>
          </a:p>
        </p:txBody>
      </p:sp>
      <p:sp>
        <p:nvSpPr>
          <p:cNvPr id="1085" name="Google Shape;1085;p74"/>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위치·시간</a:t>
            </a:r>
            <a:endParaRPr b="1" sz="1450">
              <a:solidFill>
                <a:srgbClr val="241D31"/>
              </a:solidFill>
              <a:latin typeface="Noto Sans KR"/>
              <a:ea typeface="Noto Sans KR"/>
              <a:cs typeface="Noto Sans KR"/>
              <a:sym typeface="Noto Sans KR"/>
            </a:endParaRPr>
          </a:p>
        </p:txBody>
      </p:sp>
      <p:sp>
        <p:nvSpPr>
          <p:cNvPr id="1086" name="Google Shape;1086;p74"/>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실제 과정·후기 경계</a:t>
            </a:r>
            <a:endParaRPr b="1" sz="1450">
              <a:solidFill>
                <a:srgbClr val="241D31"/>
              </a:solidFill>
              <a:latin typeface="Noto Sans KR"/>
              <a:ea typeface="Noto Sans KR"/>
              <a:cs typeface="Noto Sans KR"/>
              <a:sym typeface="Noto Sans KR"/>
            </a:endParaRPr>
          </a:p>
        </p:txBody>
      </p:sp>
      <p:sp>
        <p:nvSpPr>
          <p:cNvPr id="1087" name="Google Shape;1087;p7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about.instagracom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091" name="Shape 1091"/>
        <p:cNvGrpSpPr/>
        <p:nvPr/>
      </p:nvGrpSpPr>
      <p:grpSpPr>
        <a:xfrm>
          <a:off x="0" y="0"/>
          <a:ext cx="0" cy="0"/>
          <a:chOff x="0" y="0"/>
          <a:chExt cx="0" cy="0"/>
        </a:xfrm>
      </p:grpSpPr>
      <p:sp>
        <p:nvSpPr>
          <p:cNvPr id="1092" name="Google Shape;1092;p7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093" name="Google Shape;1093;p7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Highlights는 프로필의 작은 안내판</a:t>
            </a:r>
            <a:endParaRPr b="1" sz="2700">
              <a:solidFill>
                <a:srgbClr val="241D31"/>
              </a:solidFill>
              <a:latin typeface="Noto Sans KR"/>
              <a:ea typeface="Noto Sans KR"/>
              <a:cs typeface="Noto Sans KR"/>
              <a:sym typeface="Noto Sans KR"/>
            </a:endParaRPr>
          </a:p>
        </p:txBody>
      </p:sp>
      <p:sp>
        <p:nvSpPr>
          <p:cNvPr id="1094" name="Google Shape;1094;p7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63/114</a:t>
            </a:r>
            <a:endParaRPr sz="850">
              <a:solidFill>
                <a:srgbClr val="675F70"/>
              </a:solidFill>
              <a:latin typeface="Noto Sans KR"/>
              <a:ea typeface="Noto Sans KR"/>
              <a:cs typeface="Noto Sans KR"/>
              <a:sym typeface="Noto Sans KR"/>
            </a:endParaRPr>
          </a:p>
        </p:txBody>
      </p:sp>
      <p:sp>
        <p:nvSpPr>
          <p:cNvPr id="1095" name="Google Shape;1095;p7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6" name="Google Shape;1096;p7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7" name="Google Shape;1097;p7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98" name="Google Shape;1098;p7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처음 온 사람이 자주 찾는 정보</a:t>
            </a:r>
            <a:endParaRPr sz="1550">
              <a:solidFill>
                <a:srgbClr val="675F70"/>
              </a:solidFill>
              <a:latin typeface="Noto Sans KR"/>
              <a:ea typeface="Noto Sans KR"/>
              <a:cs typeface="Noto Sans KR"/>
              <a:sym typeface="Noto Sans KR"/>
            </a:endParaRPr>
          </a:p>
        </p:txBody>
      </p:sp>
      <p:sp>
        <p:nvSpPr>
          <p:cNvPr id="1099" name="Google Shape;1099;p75"/>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처음 온 사람이 자주 찾는 정보</a:t>
            </a:r>
            <a:endParaRPr b="1" sz="1600">
              <a:solidFill>
                <a:srgbClr val="241D31"/>
              </a:solidFill>
              <a:latin typeface="Noto Sans KR"/>
              <a:ea typeface="Noto Sans KR"/>
              <a:cs typeface="Noto Sans KR"/>
              <a:sym typeface="Noto Sans KR"/>
            </a:endParaRPr>
          </a:p>
        </p:txBody>
      </p:sp>
      <p:sp>
        <p:nvSpPr>
          <p:cNvPr id="1100" name="Google Shape;1100;p75"/>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소개 · 서비스 · 후기 · 위치 · 예약 · FAQ</a:t>
            </a:r>
            <a:endParaRPr b="1" sz="1600">
              <a:solidFill>
                <a:srgbClr val="241D31"/>
              </a:solidFill>
              <a:latin typeface="Noto Sans KR"/>
              <a:ea typeface="Noto Sans KR"/>
              <a:cs typeface="Noto Sans KR"/>
              <a:sym typeface="Noto Sans KR"/>
            </a:endParaRPr>
          </a:p>
        </p:txBody>
      </p:sp>
      <p:sp>
        <p:nvSpPr>
          <p:cNvPr id="1101" name="Google Shape;1101;p75"/>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사라지는 Stories를 다시 찾게 하기</a:t>
            </a:r>
            <a:endParaRPr b="1" sz="1600">
              <a:solidFill>
                <a:srgbClr val="241D31"/>
              </a:solidFill>
              <a:latin typeface="Noto Sans KR"/>
              <a:ea typeface="Noto Sans KR"/>
              <a:cs typeface="Noto Sans KR"/>
              <a:sym typeface="Noto Sans KR"/>
            </a:endParaRPr>
          </a:p>
        </p:txBody>
      </p:sp>
      <p:sp>
        <p:nvSpPr>
          <p:cNvPr id="1102" name="Google Shape;1102;p75"/>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Archive 저장 상태 먼저 확인</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06" name="Shape 1106"/>
        <p:cNvGrpSpPr/>
        <p:nvPr/>
      </p:nvGrpSpPr>
      <p:grpSpPr>
        <a:xfrm>
          <a:off x="0" y="0"/>
          <a:ext cx="0" cy="0"/>
          <a:chOff x="0" y="0"/>
          <a:chExt cx="0" cy="0"/>
        </a:xfrm>
      </p:grpSpPr>
      <p:sp>
        <p:nvSpPr>
          <p:cNvPr id="1107" name="Google Shape;1107;p7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108" name="Google Shape;1108;p7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하이라이트 만들기 — 하나의 질문으로 묶기</a:t>
            </a:r>
            <a:endParaRPr b="1" sz="2700">
              <a:solidFill>
                <a:srgbClr val="241D31"/>
              </a:solidFill>
              <a:latin typeface="Noto Sans KR"/>
              <a:ea typeface="Noto Sans KR"/>
              <a:cs typeface="Noto Sans KR"/>
              <a:sym typeface="Noto Sans KR"/>
            </a:endParaRPr>
          </a:p>
        </p:txBody>
      </p:sp>
      <p:sp>
        <p:nvSpPr>
          <p:cNvPr id="1109" name="Google Shape;1109;p7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64/114</a:t>
            </a:r>
            <a:endParaRPr sz="850">
              <a:solidFill>
                <a:srgbClr val="675F70"/>
              </a:solidFill>
              <a:latin typeface="Noto Sans KR"/>
              <a:ea typeface="Noto Sans KR"/>
              <a:cs typeface="Noto Sans KR"/>
              <a:sym typeface="Noto Sans KR"/>
            </a:endParaRPr>
          </a:p>
        </p:txBody>
      </p:sp>
      <p:sp>
        <p:nvSpPr>
          <p:cNvPr id="1110" name="Google Shape;1110;p7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1" name="Google Shape;1111;p7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2" name="Google Shape;1112;p7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13" name="Google Shape;1113;p7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1. 기존 Story 또는 새 Story 준비</a:t>
            </a:r>
            <a:endParaRPr sz="1550">
              <a:solidFill>
                <a:srgbClr val="675F70"/>
              </a:solidFill>
              <a:latin typeface="Noto Sans KR"/>
              <a:ea typeface="Noto Sans KR"/>
              <a:cs typeface="Noto Sans KR"/>
              <a:sym typeface="Noto Sans KR"/>
            </a:endParaRPr>
          </a:p>
        </p:txBody>
      </p:sp>
      <p:sp>
        <p:nvSpPr>
          <p:cNvPr id="1114" name="Google Shape;1114;p7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1. 기존 Story 또는 새 Story 준비</a:t>
            </a:r>
            <a:endParaRPr b="1" sz="1600">
              <a:solidFill>
                <a:srgbClr val="241D31"/>
              </a:solidFill>
              <a:latin typeface="Noto Sans KR"/>
              <a:ea typeface="Noto Sans KR"/>
              <a:cs typeface="Noto Sans KR"/>
              <a:sym typeface="Noto Sans KR"/>
            </a:endParaRPr>
          </a:p>
        </p:txBody>
      </p:sp>
      <p:sp>
        <p:nvSpPr>
          <p:cNvPr id="1115" name="Google Shape;1115;p7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2. Highlight에 추가</a:t>
            </a:r>
            <a:endParaRPr b="1" sz="1600">
              <a:solidFill>
                <a:srgbClr val="241D31"/>
              </a:solidFill>
              <a:latin typeface="Noto Sans KR"/>
              <a:ea typeface="Noto Sans KR"/>
              <a:cs typeface="Noto Sans KR"/>
              <a:sym typeface="Noto Sans KR"/>
            </a:endParaRPr>
          </a:p>
        </p:txBody>
      </p:sp>
      <p:sp>
        <p:nvSpPr>
          <p:cNvPr id="1116" name="Google Shape;1116;p7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3. 짧고 이해되는 이름</a:t>
            </a:r>
            <a:endParaRPr b="1" sz="1600">
              <a:solidFill>
                <a:srgbClr val="241D31"/>
              </a:solidFill>
              <a:latin typeface="Noto Sans KR"/>
              <a:ea typeface="Noto Sans KR"/>
              <a:cs typeface="Noto Sans KR"/>
              <a:sym typeface="Noto Sans KR"/>
            </a:endParaRPr>
          </a:p>
        </p:txBody>
      </p:sp>
      <p:sp>
        <p:nvSpPr>
          <p:cNvPr id="1117" name="Google Shape;1117;p7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4. 오래된 가격·일정 정기 점검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21" name="Shape 1121"/>
        <p:cNvGrpSpPr/>
        <p:nvPr/>
      </p:nvGrpSpPr>
      <p:grpSpPr>
        <a:xfrm>
          <a:off x="0" y="0"/>
          <a:ext cx="0" cy="0"/>
          <a:chOff x="0" y="0"/>
          <a:chExt cx="0" cy="0"/>
        </a:xfrm>
      </p:grpSpPr>
      <p:sp>
        <p:nvSpPr>
          <p:cNvPr id="1122" name="Google Shape;1122;p7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123" name="Google Shape;1123;p7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하이라이트 아이콘은 Canva로 간단하게</a:t>
            </a:r>
            <a:endParaRPr b="1" sz="2700">
              <a:solidFill>
                <a:srgbClr val="241D31"/>
              </a:solidFill>
              <a:latin typeface="Noto Sans KR"/>
              <a:ea typeface="Noto Sans KR"/>
              <a:cs typeface="Noto Sans KR"/>
              <a:sym typeface="Noto Sans KR"/>
            </a:endParaRPr>
          </a:p>
        </p:txBody>
      </p:sp>
      <p:sp>
        <p:nvSpPr>
          <p:cNvPr id="1124" name="Google Shape;1124;p7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65/114</a:t>
            </a:r>
            <a:endParaRPr sz="850">
              <a:solidFill>
                <a:srgbClr val="675F70"/>
              </a:solidFill>
              <a:latin typeface="Noto Sans KR"/>
              <a:ea typeface="Noto Sans KR"/>
              <a:cs typeface="Noto Sans KR"/>
              <a:sym typeface="Noto Sans KR"/>
            </a:endParaRPr>
          </a:p>
        </p:txBody>
      </p:sp>
      <p:sp>
        <p:nvSpPr>
          <p:cNvPr id="1125" name="Google Shape;1125;p7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6" name="Google Shape;1126;p7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7" name="Google Shape;1127;p7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28" name="Google Shape;1128;p7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작은 화면에서도 알아볼 한 상징</a:t>
            </a:r>
            <a:endParaRPr sz="1550">
              <a:solidFill>
                <a:srgbClr val="675F70"/>
              </a:solidFill>
              <a:latin typeface="Noto Sans KR"/>
              <a:ea typeface="Noto Sans KR"/>
              <a:cs typeface="Noto Sans KR"/>
              <a:sym typeface="Noto Sans KR"/>
            </a:endParaRPr>
          </a:p>
        </p:txBody>
      </p:sp>
      <p:sp>
        <p:nvSpPr>
          <p:cNvPr id="1129" name="Google Shape;1129;p7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작은 화면에서도 알아볼 한 상징</a:t>
            </a:r>
            <a:endParaRPr b="1" sz="1600">
              <a:solidFill>
                <a:srgbClr val="241D31"/>
              </a:solidFill>
              <a:latin typeface="Noto Sans KR"/>
              <a:ea typeface="Noto Sans KR"/>
              <a:cs typeface="Noto Sans KR"/>
              <a:sym typeface="Noto Sans KR"/>
            </a:endParaRPr>
          </a:p>
        </p:txBody>
      </p:sp>
      <p:sp>
        <p:nvSpPr>
          <p:cNvPr id="1130" name="Google Shape;1130;p7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아이콘과 글자 대비 높이기</a:t>
            </a:r>
            <a:endParaRPr b="1" sz="1600">
              <a:solidFill>
                <a:srgbClr val="241D31"/>
              </a:solidFill>
              <a:latin typeface="Noto Sans KR"/>
              <a:ea typeface="Noto Sans KR"/>
              <a:cs typeface="Noto Sans KR"/>
              <a:sym typeface="Noto Sans KR"/>
            </a:endParaRPr>
          </a:p>
        </p:txBody>
      </p:sp>
      <p:sp>
        <p:nvSpPr>
          <p:cNvPr id="1131" name="Google Shape;1131;p7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소개·후기·위치 등 같은 체계</a:t>
            </a:r>
            <a:endParaRPr b="1" sz="1600">
              <a:solidFill>
                <a:srgbClr val="241D31"/>
              </a:solidFill>
              <a:latin typeface="Noto Sans KR"/>
              <a:ea typeface="Noto Sans KR"/>
              <a:cs typeface="Noto Sans KR"/>
              <a:sym typeface="Noto Sans KR"/>
            </a:endParaRPr>
          </a:p>
        </p:txBody>
      </p:sp>
      <p:sp>
        <p:nvSpPr>
          <p:cNvPr id="1132" name="Google Shape;1132;p7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디자인보다 정보 찾기가 우선</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36" name="Shape 1136"/>
        <p:cNvGrpSpPr/>
        <p:nvPr/>
      </p:nvGrpSpPr>
      <p:grpSpPr>
        <a:xfrm>
          <a:off x="0" y="0"/>
          <a:ext cx="0" cy="0"/>
          <a:chOff x="0" y="0"/>
          <a:chExt cx="0" cy="0"/>
        </a:xfrm>
      </p:grpSpPr>
      <p:sp>
        <p:nvSpPr>
          <p:cNvPr id="1137" name="Google Shape;1137;p7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138" name="Google Shape;1138;p7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Collab은 공동 게시, 단순 태그와 다르다</a:t>
            </a:r>
            <a:endParaRPr b="1" sz="2700">
              <a:solidFill>
                <a:srgbClr val="241D31"/>
              </a:solidFill>
              <a:latin typeface="Noto Sans KR"/>
              <a:ea typeface="Noto Sans KR"/>
              <a:cs typeface="Noto Sans KR"/>
              <a:sym typeface="Noto Sans KR"/>
            </a:endParaRPr>
          </a:p>
        </p:txBody>
      </p:sp>
      <p:sp>
        <p:nvSpPr>
          <p:cNvPr id="1139" name="Google Shape;1139;p7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66/114</a:t>
            </a:r>
            <a:endParaRPr sz="850">
              <a:solidFill>
                <a:srgbClr val="675F70"/>
              </a:solidFill>
              <a:latin typeface="Noto Sans KR"/>
              <a:ea typeface="Noto Sans KR"/>
              <a:cs typeface="Noto Sans KR"/>
              <a:sym typeface="Noto Sans KR"/>
            </a:endParaRPr>
          </a:p>
        </p:txBody>
      </p:sp>
      <p:sp>
        <p:nvSpPr>
          <p:cNvPr id="1140" name="Google Shape;1140;p7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1" name="Google Shape;1141;p7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2" name="Google Shape;1142;p7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3" name="Google Shape;1143;p7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Collab 요청을 상대가 수락하면 두 계정이 공동 저자로 표시되고 게시물이 상대 프로필·팔로워 Feed에도 배포될 수 있다.</a:t>
            </a:r>
            <a:endParaRPr sz="1300">
              <a:solidFill>
                <a:srgbClr val="675F70"/>
              </a:solidFill>
              <a:latin typeface="Noto Sans KR"/>
              <a:ea typeface="Noto Sans KR"/>
              <a:cs typeface="Noto Sans KR"/>
              <a:sym typeface="Noto Sans KR"/>
            </a:endParaRPr>
          </a:p>
        </p:txBody>
      </p:sp>
      <p:sp>
        <p:nvSpPr>
          <p:cNvPr id="1144" name="Google Shape;1144;p78"/>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공개 원 작성자가 협업자 초대</a:t>
            </a:r>
            <a:endParaRPr b="1" sz="1450">
              <a:solidFill>
                <a:srgbClr val="241D31"/>
              </a:solidFill>
              <a:latin typeface="Noto Sans KR"/>
              <a:ea typeface="Noto Sans KR"/>
              <a:cs typeface="Noto Sans KR"/>
              <a:sym typeface="Noto Sans KR"/>
            </a:endParaRPr>
          </a:p>
        </p:txBody>
      </p:sp>
      <p:sp>
        <p:nvSpPr>
          <p:cNvPr id="1145" name="Google Shape;1145;p78"/>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상대가 수락해야 공동 게시</a:t>
            </a:r>
            <a:endParaRPr b="1" sz="1450">
              <a:solidFill>
                <a:srgbClr val="241D31"/>
              </a:solidFill>
              <a:latin typeface="Noto Sans KR"/>
              <a:ea typeface="Noto Sans KR"/>
              <a:cs typeface="Noto Sans KR"/>
              <a:sym typeface="Noto Sans KR"/>
            </a:endParaRPr>
          </a:p>
        </p:txBody>
      </p:sp>
      <p:sp>
        <p:nvSpPr>
          <p:cNvPr id="1146" name="Google Shape;1146;p78"/>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두 계정 이름이 게시물 상단에 표시</a:t>
            </a:r>
            <a:endParaRPr b="1" sz="1450">
              <a:solidFill>
                <a:srgbClr val="241D31"/>
              </a:solidFill>
              <a:latin typeface="Noto Sans KR"/>
              <a:ea typeface="Noto Sans KR"/>
              <a:cs typeface="Noto Sans KR"/>
              <a:sym typeface="Noto Sans KR"/>
            </a:endParaRPr>
          </a:p>
        </p:txBody>
      </p:sp>
      <p:sp>
        <p:nvSpPr>
          <p:cNvPr id="1147" name="Google Shape;1147;p78"/>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원 작성자가 게시물 소유·설정 유지</a:t>
            </a:r>
            <a:endParaRPr b="1" sz="1450">
              <a:solidFill>
                <a:srgbClr val="241D31"/>
              </a:solidFill>
              <a:latin typeface="Noto Sans KR"/>
              <a:ea typeface="Noto Sans KR"/>
              <a:cs typeface="Noto Sans KR"/>
              <a:sym typeface="Noto Sans KR"/>
            </a:endParaRPr>
          </a:p>
        </p:txBody>
      </p:sp>
      <p:sp>
        <p:nvSpPr>
          <p:cNvPr id="1148" name="Google Shape;1148;p78"/>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삭제·비공개 전환 영향 확인</a:t>
            </a:r>
            <a:endParaRPr b="1" sz="1450">
              <a:solidFill>
                <a:srgbClr val="241D31"/>
              </a:solidFill>
              <a:latin typeface="Noto Sans KR"/>
              <a:ea typeface="Noto Sans KR"/>
              <a:cs typeface="Noto Sans KR"/>
              <a:sym typeface="Noto Sans KR"/>
            </a:endParaRPr>
          </a:p>
        </p:txBody>
      </p:sp>
      <p:sp>
        <p:nvSpPr>
          <p:cNvPr id="1149" name="Google Shape;1149;p78"/>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53" name="Shape 1153"/>
        <p:cNvGrpSpPr/>
        <p:nvPr/>
      </p:nvGrpSpPr>
      <p:grpSpPr>
        <a:xfrm>
          <a:off x="0" y="0"/>
          <a:ext cx="0" cy="0"/>
          <a:chOff x="0" y="0"/>
          <a:chExt cx="0" cy="0"/>
        </a:xfrm>
      </p:grpSpPr>
      <p:sp>
        <p:nvSpPr>
          <p:cNvPr id="1154" name="Google Shape;1154;p7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155" name="Google Shape;1155;p7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게시물의 A/B 질문도 작게 시작한다</a:t>
            </a:r>
            <a:endParaRPr b="1" sz="2700">
              <a:solidFill>
                <a:srgbClr val="241D31"/>
              </a:solidFill>
              <a:latin typeface="Noto Sans KR"/>
              <a:ea typeface="Noto Sans KR"/>
              <a:cs typeface="Noto Sans KR"/>
              <a:sym typeface="Noto Sans KR"/>
            </a:endParaRPr>
          </a:p>
        </p:txBody>
      </p:sp>
      <p:sp>
        <p:nvSpPr>
          <p:cNvPr id="1156" name="Google Shape;1156;p7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67/114</a:t>
            </a:r>
            <a:endParaRPr sz="850">
              <a:solidFill>
                <a:srgbClr val="675F70"/>
              </a:solidFill>
              <a:latin typeface="Noto Sans KR"/>
              <a:ea typeface="Noto Sans KR"/>
              <a:cs typeface="Noto Sans KR"/>
              <a:sym typeface="Noto Sans KR"/>
            </a:endParaRPr>
          </a:p>
        </p:txBody>
      </p:sp>
      <p:sp>
        <p:nvSpPr>
          <p:cNvPr id="1157" name="Google Shape;1157;p7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8" name="Google Shape;1158;p7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9" name="Google Shape;1159;p7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0" name="Google Shape;1160;p7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“A와 B 중 무엇이 더 궁금한가요?”</a:t>
            </a:r>
            <a:endParaRPr sz="1550">
              <a:solidFill>
                <a:srgbClr val="675F70"/>
              </a:solidFill>
              <a:latin typeface="Noto Sans KR"/>
              <a:ea typeface="Noto Sans KR"/>
              <a:cs typeface="Noto Sans KR"/>
              <a:sym typeface="Noto Sans KR"/>
            </a:endParaRPr>
          </a:p>
        </p:txBody>
      </p:sp>
      <p:sp>
        <p:nvSpPr>
          <p:cNvPr id="1161" name="Google Shape;1161;p7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“A와 B 중 무엇이 더 궁금한가요?”</a:t>
            </a:r>
            <a:endParaRPr b="1" sz="1600">
              <a:solidFill>
                <a:srgbClr val="241D31"/>
              </a:solidFill>
              <a:latin typeface="Noto Sans KR"/>
              <a:ea typeface="Noto Sans KR"/>
              <a:cs typeface="Noto Sans KR"/>
              <a:sym typeface="Noto Sans KR"/>
            </a:endParaRPr>
          </a:p>
        </p:txBody>
      </p:sp>
      <p:sp>
        <p:nvSpPr>
          <p:cNvPr id="1162" name="Google Shape;1162;p7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캡션·댓글·계정에 보이는 Poll 기능 활용</a:t>
            </a:r>
            <a:endParaRPr b="1" sz="1600">
              <a:solidFill>
                <a:srgbClr val="241D31"/>
              </a:solidFill>
              <a:latin typeface="Noto Sans KR"/>
              <a:ea typeface="Noto Sans KR"/>
              <a:cs typeface="Noto Sans KR"/>
              <a:sym typeface="Noto Sans KR"/>
            </a:endParaRPr>
          </a:p>
        </p:txBody>
      </p:sp>
      <p:sp>
        <p:nvSpPr>
          <p:cNvPr id="1163" name="Google Shape;1163;p7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기능이 없으면 댓글 질문으로 대체</a:t>
            </a:r>
            <a:endParaRPr b="1" sz="1600">
              <a:solidFill>
                <a:srgbClr val="241D31"/>
              </a:solidFill>
              <a:latin typeface="Noto Sans KR"/>
              <a:ea typeface="Noto Sans KR"/>
              <a:cs typeface="Noto Sans KR"/>
              <a:sym typeface="Noto Sans KR"/>
            </a:endParaRPr>
          </a:p>
        </p:txBody>
      </p:sp>
      <p:sp>
        <p:nvSpPr>
          <p:cNvPr id="1164" name="Google Shape;1164;p7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결과를 다음 게시물 주제로 사용</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68" name="Shape 1168"/>
        <p:cNvGrpSpPr/>
        <p:nvPr/>
      </p:nvGrpSpPr>
      <p:grpSpPr>
        <a:xfrm>
          <a:off x="0" y="0"/>
          <a:ext cx="0" cy="0"/>
          <a:chOff x="0" y="0"/>
          <a:chExt cx="0" cy="0"/>
        </a:xfrm>
      </p:grpSpPr>
      <p:sp>
        <p:nvSpPr>
          <p:cNvPr id="1169" name="Google Shape;1169;p8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170" name="Google Shape;1170;p8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“각 이미지마다 캡션”은 네 가지를 구분한다</a:t>
            </a:r>
            <a:endParaRPr b="1" sz="2700">
              <a:solidFill>
                <a:srgbClr val="241D31"/>
              </a:solidFill>
              <a:latin typeface="Noto Sans KR"/>
              <a:ea typeface="Noto Sans KR"/>
              <a:cs typeface="Noto Sans KR"/>
              <a:sym typeface="Noto Sans KR"/>
            </a:endParaRPr>
          </a:p>
        </p:txBody>
      </p:sp>
      <p:sp>
        <p:nvSpPr>
          <p:cNvPr id="1171" name="Google Shape;1171;p8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68/114</a:t>
            </a:r>
            <a:endParaRPr sz="850">
              <a:solidFill>
                <a:srgbClr val="675F70"/>
              </a:solidFill>
              <a:latin typeface="Noto Sans KR"/>
              <a:ea typeface="Noto Sans KR"/>
              <a:cs typeface="Noto Sans KR"/>
              <a:sym typeface="Noto Sans KR"/>
            </a:endParaRPr>
          </a:p>
        </p:txBody>
      </p:sp>
      <p:sp>
        <p:nvSpPr>
          <p:cNvPr id="1172" name="Google Shape;1172;p8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3" name="Google Shape;1173;p8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4" name="Google Shape;1174;p8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5" name="Google Shape;1175;p8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게시물 캡션: Carousel 전체에 1개</a:t>
            </a:r>
            <a:endParaRPr sz="1550">
              <a:solidFill>
                <a:srgbClr val="675F70"/>
              </a:solidFill>
              <a:latin typeface="Noto Sans KR"/>
              <a:ea typeface="Noto Sans KR"/>
              <a:cs typeface="Noto Sans KR"/>
              <a:sym typeface="Noto Sans KR"/>
            </a:endParaRPr>
          </a:p>
        </p:txBody>
      </p:sp>
      <p:sp>
        <p:nvSpPr>
          <p:cNvPr id="1176" name="Google Shape;1176;p8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게시물 캡션: Carousel 전체에 1개</a:t>
            </a:r>
            <a:endParaRPr b="1" sz="1600">
              <a:solidFill>
                <a:srgbClr val="241D31"/>
              </a:solidFill>
              <a:latin typeface="Noto Sans KR"/>
              <a:ea typeface="Noto Sans KR"/>
              <a:cs typeface="Noto Sans KR"/>
              <a:sym typeface="Noto Sans KR"/>
            </a:endParaRPr>
          </a:p>
        </p:txBody>
      </p:sp>
      <p:sp>
        <p:nvSpPr>
          <p:cNvPr id="1177" name="Google Shape;1177;p8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대체 텍스트: 각 사진의 접근성 설명</a:t>
            </a:r>
            <a:endParaRPr b="1" sz="1600">
              <a:solidFill>
                <a:srgbClr val="241D31"/>
              </a:solidFill>
              <a:latin typeface="Noto Sans KR"/>
              <a:ea typeface="Noto Sans KR"/>
              <a:cs typeface="Noto Sans KR"/>
              <a:sym typeface="Noto Sans KR"/>
            </a:endParaRPr>
          </a:p>
        </p:txBody>
      </p:sp>
      <p:sp>
        <p:nvSpPr>
          <p:cNvPr id="1178" name="Google Shape;1178;p8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이미지 위 문구: 제작자가 직접 넣는 공개 글자</a:t>
            </a:r>
            <a:endParaRPr b="1" sz="1600">
              <a:solidFill>
                <a:srgbClr val="241D31"/>
              </a:solidFill>
              <a:latin typeface="Noto Sans KR"/>
              <a:ea typeface="Noto Sans KR"/>
              <a:cs typeface="Noto Sans KR"/>
              <a:sym typeface="Noto Sans KR"/>
            </a:endParaRPr>
          </a:p>
        </p:txBody>
      </p:sp>
      <p:sp>
        <p:nvSpPr>
          <p:cNvPr id="1179" name="Google Shape;1179;p8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Captions: 영상 음성을 표시하는 자동 자막</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83" name="Shape 1183"/>
        <p:cNvGrpSpPr/>
        <p:nvPr/>
      </p:nvGrpSpPr>
      <p:grpSpPr>
        <a:xfrm>
          <a:off x="0" y="0"/>
          <a:ext cx="0" cy="0"/>
          <a:chOff x="0" y="0"/>
          <a:chExt cx="0" cy="0"/>
        </a:xfrm>
      </p:grpSpPr>
      <p:sp>
        <p:nvSpPr>
          <p:cNvPr id="1184" name="Google Shape;1184;p8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185" name="Google Shape;1185;p8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1 — Story 첫 장: 묻기</a:t>
            </a:r>
            <a:endParaRPr b="1" sz="2700">
              <a:solidFill>
                <a:srgbClr val="241D31"/>
              </a:solidFill>
              <a:latin typeface="Noto Sans KR"/>
              <a:ea typeface="Noto Sans KR"/>
              <a:cs typeface="Noto Sans KR"/>
              <a:sym typeface="Noto Sans KR"/>
            </a:endParaRPr>
          </a:p>
        </p:txBody>
      </p:sp>
      <p:sp>
        <p:nvSpPr>
          <p:cNvPr id="1186" name="Google Shape;1186;p8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69/114</a:t>
            </a:r>
            <a:endParaRPr sz="850">
              <a:solidFill>
                <a:srgbClr val="675F70"/>
              </a:solidFill>
              <a:latin typeface="Noto Sans KR"/>
              <a:ea typeface="Noto Sans KR"/>
              <a:cs typeface="Noto Sans KR"/>
              <a:sym typeface="Noto Sans KR"/>
            </a:endParaRPr>
          </a:p>
        </p:txBody>
      </p:sp>
      <p:sp>
        <p:nvSpPr>
          <p:cNvPr id="1187" name="Google Shape;1187;p8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8" name="Google Shape;1188;p8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89" name="Google Shape;1189;p8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90" name="Google Shape;1190;p8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첫 장은 고객 상황을 한 문장으로 제시하고 답하기 쉬운 반응 하나를 연다.</a:t>
            </a:r>
            <a:endParaRPr sz="1350">
              <a:solidFill>
                <a:srgbClr val="675F70"/>
              </a:solidFill>
              <a:latin typeface="Noto Sans KR"/>
              <a:ea typeface="Noto Sans KR"/>
              <a:cs typeface="Noto Sans KR"/>
              <a:sym typeface="Noto Sans KR"/>
            </a:endParaRPr>
          </a:p>
        </p:txBody>
      </p:sp>
      <p:sp>
        <p:nvSpPr>
          <p:cNvPr id="1191" name="Google Shape;1191;p81"/>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고객 질문을 짧게</a:t>
            </a:r>
            <a:endParaRPr b="1" sz="1450">
              <a:solidFill>
                <a:srgbClr val="241D31"/>
              </a:solidFill>
              <a:latin typeface="Noto Sans KR"/>
              <a:ea typeface="Noto Sans KR"/>
              <a:cs typeface="Noto Sans KR"/>
              <a:sym typeface="Noto Sans KR"/>
            </a:endParaRPr>
          </a:p>
        </p:txBody>
      </p:sp>
      <p:sp>
        <p:nvSpPr>
          <p:cNvPr id="1192" name="Google Shape;1192;p81"/>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Poll 또는 Questions 하나</a:t>
            </a:r>
            <a:endParaRPr b="1" sz="1450">
              <a:solidFill>
                <a:srgbClr val="241D31"/>
              </a:solidFill>
              <a:latin typeface="Noto Sans KR"/>
              <a:ea typeface="Noto Sans KR"/>
              <a:cs typeface="Noto Sans KR"/>
              <a:sym typeface="Noto Sans KR"/>
            </a:endParaRPr>
          </a:p>
        </p:txBody>
      </p:sp>
      <p:sp>
        <p:nvSpPr>
          <p:cNvPr id="1193" name="Google Shape;1193;p81"/>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선택지는 겹치지 않게</a:t>
            </a:r>
            <a:endParaRPr b="1" sz="1450">
              <a:solidFill>
                <a:srgbClr val="241D31"/>
              </a:solidFill>
              <a:latin typeface="Noto Sans KR"/>
              <a:ea typeface="Noto Sans KR"/>
              <a:cs typeface="Noto Sans KR"/>
              <a:sym typeface="Noto Sans KR"/>
            </a:endParaRPr>
          </a:p>
        </p:txBody>
      </p:sp>
      <p:sp>
        <p:nvSpPr>
          <p:cNvPr id="1194" name="Google Shape;1194;p81"/>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개인정보를 묻지 않기</a:t>
            </a:r>
            <a:endParaRPr b="1" sz="1450">
              <a:solidFill>
                <a:srgbClr val="241D31"/>
              </a:solidFill>
              <a:latin typeface="Noto Sans KR"/>
              <a:ea typeface="Noto Sans KR"/>
              <a:cs typeface="Noto Sans KR"/>
              <a:sym typeface="Noto Sans KR"/>
            </a:endParaRPr>
          </a:p>
        </p:txBody>
      </p:sp>
      <p:sp>
        <p:nvSpPr>
          <p:cNvPr id="1195" name="Google Shape;1195;p81"/>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저장본 만들기</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199" name="Shape 1199"/>
        <p:cNvGrpSpPr/>
        <p:nvPr/>
      </p:nvGrpSpPr>
      <p:grpSpPr>
        <a:xfrm>
          <a:off x="0" y="0"/>
          <a:ext cx="0" cy="0"/>
          <a:chOff x="0" y="0"/>
          <a:chExt cx="0" cy="0"/>
        </a:xfrm>
      </p:grpSpPr>
      <p:sp>
        <p:nvSpPr>
          <p:cNvPr id="1200" name="Google Shape;1200;p8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201" name="Google Shape;1201;p8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2 — Story 둘째 장: 답과 근거</a:t>
            </a:r>
            <a:endParaRPr b="1" sz="2700">
              <a:solidFill>
                <a:srgbClr val="241D31"/>
              </a:solidFill>
              <a:latin typeface="Noto Sans KR"/>
              <a:ea typeface="Noto Sans KR"/>
              <a:cs typeface="Noto Sans KR"/>
              <a:sym typeface="Noto Sans KR"/>
            </a:endParaRPr>
          </a:p>
        </p:txBody>
      </p:sp>
      <p:sp>
        <p:nvSpPr>
          <p:cNvPr id="1202" name="Google Shape;1202;p8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70/114</a:t>
            </a:r>
            <a:endParaRPr sz="850">
              <a:solidFill>
                <a:srgbClr val="675F70"/>
              </a:solidFill>
              <a:latin typeface="Noto Sans KR"/>
              <a:ea typeface="Noto Sans KR"/>
              <a:cs typeface="Noto Sans KR"/>
              <a:sym typeface="Noto Sans KR"/>
            </a:endParaRPr>
          </a:p>
        </p:txBody>
      </p:sp>
      <p:sp>
        <p:nvSpPr>
          <p:cNvPr id="1203" name="Google Shape;1203;p8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4" name="Google Shape;1204;p8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5" name="Google Shape;1205;p8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06" name="Google Shape;1206;p8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둘째 장은 한 문장 답과 직접 확인 가능한 근거 하나만 보여준다.</a:t>
            </a:r>
            <a:endParaRPr sz="1350">
              <a:solidFill>
                <a:srgbClr val="675F70"/>
              </a:solidFill>
              <a:latin typeface="Noto Sans KR"/>
              <a:ea typeface="Noto Sans KR"/>
              <a:cs typeface="Noto Sans KR"/>
              <a:sym typeface="Noto Sans KR"/>
            </a:endParaRPr>
          </a:p>
        </p:txBody>
      </p:sp>
      <p:sp>
        <p:nvSpPr>
          <p:cNvPr id="1207" name="Google Shape;1207;p82"/>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답은 한 문장</a:t>
            </a:r>
            <a:endParaRPr b="1" sz="1450">
              <a:solidFill>
                <a:srgbClr val="241D31"/>
              </a:solidFill>
              <a:latin typeface="Noto Sans KR"/>
              <a:ea typeface="Noto Sans KR"/>
              <a:cs typeface="Noto Sans KR"/>
              <a:sym typeface="Noto Sans KR"/>
            </a:endParaRPr>
          </a:p>
        </p:txBody>
      </p:sp>
      <p:sp>
        <p:nvSpPr>
          <p:cNvPr id="1208" name="Google Shape;1208;p82"/>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실제 손·장소·도구·기록 중 하나</a:t>
            </a:r>
            <a:endParaRPr b="1" sz="1450">
              <a:solidFill>
                <a:srgbClr val="241D31"/>
              </a:solidFill>
              <a:latin typeface="Noto Sans KR"/>
              <a:ea typeface="Noto Sans KR"/>
              <a:cs typeface="Noto Sans KR"/>
              <a:sym typeface="Noto Sans KR"/>
            </a:endParaRPr>
          </a:p>
        </p:txBody>
      </p:sp>
      <p:sp>
        <p:nvSpPr>
          <p:cNvPr id="1209" name="Google Shape;1209;p82"/>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경험의 범위를 밝히기</a:t>
            </a:r>
            <a:endParaRPr b="1" sz="1450">
              <a:solidFill>
                <a:srgbClr val="241D31"/>
              </a:solidFill>
              <a:latin typeface="Noto Sans KR"/>
              <a:ea typeface="Noto Sans KR"/>
              <a:cs typeface="Noto Sans KR"/>
              <a:sym typeface="Noto Sans KR"/>
            </a:endParaRPr>
          </a:p>
        </p:txBody>
      </p:sp>
      <p:sp>
        <p:nvSpPr>
          <p:cNvPr id="1210" name="Google Shape;1210;p82"/>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모르는 내용은 [확인 필요]</a:t>
            </a:r>
            <a:endParaRPr b="1" sz="1450">
              <a:solidFill>
                <a:srgbClr val="241D31"/>
              </a:solidFill>
              <a:latin typeface="Noto Sans KR"/>
              <a:ea typeface="Noto Sans KR"/>
              <a:cs typeface="Noto Sans KR"/>
              <a:sym typeface="Noto Sans KR"/>
            </a:endParaRPr>
          </a:p>
        </p:txBody>
      </p:sp>
      <p:sp>
        <p:nvSpPr>
          <p:cNvPr id="1211" name="Google Shape;1211;p82"/>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이미지 핵심은 글로도 표시</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215" name="Shape 1215"/>
        <p:cNvGrpSpPr/>
        <p:nvPr/>
      </p:nvGrpSpPr>
      <p:grpSpPr>
        <a:xfrm>
          <a:off x="0" y="0"/>
          <a:ext cx="0" cy="0"/>
          <a:chOff x="0" y="0"/>
          <a:chExt cx="0" cy="0"/>
        </a:xfrm>
      </p:grpSpPr>
      <p:sp>
        <p:nvSpPr>
          <p:cNvPr id="1216" name="Google Shape;1216;p8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217" name="Google Shape;1217;p8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3 — Story 셋째 장: 한 행동으로 연결</a:t>
            </a:r>
            <a:endParaRPr b="1" sz="2700">
              <a:solidFill>
                <a:srgbClr val="241D31"/>
              </a:solidFill>
              <a:latin typeface="Noto Sans KR"/>
              <a:ea typeface="Noto Sans KR"/>
              <a:cs typeface="Noto Sans KR"/>
              <a:sym typeface="Noto Sans KR"/>
            </a:endParaRPr>
          </a:p>
        </p:txBody>
      </p:sp>
      <p:sp>
        <p:nvSpPr>
          <p:cNvPr id="1218" name="Google Shape;1218;p8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71/114</a:t>
            </a:r>
            <a:endParaRPr sz="850">
              <a:solidFill>
                <a:srgbClr val="675F70"/>
              </a:solidFill>
              <a:latin typeface="Noto Sans KR"/>
              <a:ea typeface="Noto Sans KR"/>
              <a:cs typeface="Noto Sans KR"/>
              <a:sym typeface="Noto Sans KR"/>
            </a:endParaRPr>
          </a:p>
        </p:txBody>
      </p:sp>
      <p:sp>
        <p:nvSpPr>
          <p:cNvPr id="1219" name="Google Shape;1219;p8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0" name="Google Shape;1220;p8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1" name="Google Shape;1221;p8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22" name="Google Shape;1222;p8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셋째 장은 준비된 한 가지 다음 행동과 이후 보관 위치를 명확히 한다.</a:t>
            </a:r>
            <a:endParaRPr sz="1350">
              <a:solidFill>
                <a:srgbClr val="675F70"/>
              </a:solidFill>
              <a:latin typeface="Noto Sans KR"/>
              <a:ea typeface="Noto Sans KR"/>
              <a:cs typeface="Noto Sans KR"/>
              <a:sym typeface="Noto Sans KR"/>
            </a:endParaRPr>
          </a:p>
        </p:txBody>
      </p:sp>
      <p:sp>
        <p:nvSpPr>
          <p:cNvPr id="1223" name="Google Shape;1223;p83"/>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Link / DM / 게시물 중 하나</a:t>
            </a:r>
            <a:endParaRPr b="1" sz="1450">
              <a:solidFill>
                <a:srgbClr val="241D31"/>
              </a:solidFill>
              <a:latin typeface="Noto Sans KR"/>
              <a:ea typeface="Noto Sans KR"/>
              <a:cs typeface="Noto Sans KR"/>
              <a:sym typeface="Noto Sans KR"/>
            </a:endParaRPr>
          </a:p>
        </p:txBody>
      </p:sp>
      <p:sp>
        <p:nvSpPr>
          <p:cNvPr id="1224" name="Google Shape;1224;p83"/>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목적지 클릭 확인</a:t>
            </a:r>
            <a:endParaRPr b="1" sz="1450">
              <a:solidFill>
                <a:srgbClr val="241D31"/>
              </a:solidFill>
              <a:latin typeface="Noto Sans KR"/>
              <a:ea typeface="Noto Sans KR"/>
              <a:cs typeface="Noto Sans KR"/>
              <a:sym typeface="Noto Sans KR"/>
            </a:endParaRPr>
          </a:p>
        </p:txBody>
      </p:sp>
      <p:sp>
        <p:nvSpPr>
          <p:cNvPr id="1225" name="Google Shape;1225;p83"/>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답장 문구 준비</a:t>
            </a:r>
            <a:endParaRPr b="1" sz="1450">
              <a:solidFill>
                <a:srgbClr val="241D31"/>
              </a:solidFill>
              <a:latin typeface="Noto Sans KR"/>
              <a:ea typeface="Noto Sans KR"/>
              <a:cs typeface="Noto Sans KR"/>
              <a:sym typeface="Noto Sans KR"/>
            </a:endParaRPr>
          </a:p>
        </p:txBody>
      </p:sp>
      <p:sp>
        <p:nvSpPr>
          <p:cNvPr id="1226" name="Google Shape;1226;p83"/>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Highlight에 남길지 선택</a:t>
            </a:r>
            <a:endParaRPr b="1" sz="1450">
              <a:solidFill>
                <a:srgbClr val="241D31"/>
              </a:solidFill>
              <a:latin typeface="Noto Sans KR"/>
              <a:ea typeface="Noto Sans KR"/>
              <a:cs typeface="Noto Sans KR"/>
              <a:sym typeface="Noto Sans KR"/>
            </a:endParaRPr>
          </a:p>
        </p:txBody>
      </p:sp>
      <p:sp>
        <p:nvSpPr>
          <p:cNvPr id="1227" name="Google Shape;1227;p83"/>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저장본 만들기</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231" name="Shape 1231"/>
        <p:cNvGrpSpPr/>
        <p:nvPr/>
      </p:nvGrpSpPr>
      <p:grpSpPr>
        <a:xfrm>
          <a:off x="0" y="0"/>
          <a:ext cx="0" cy="0"/>
          <a:chOff x="0" y="0"/>
          <a:chExt cx="0" cy="0"/>
        </a:xfrm>
      </p:grpSpPr>
      <p:sp>
        <p:nvSpPr>
          <p:cNvPr id="1232" name="Google Shape;1232;p8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연결성</a:t>
            </a:r>
            <a:endParaRPr b="1" sz="1000">
              <a:solidFill>
                <a:srgbClr val="C13584"/>
              </a:solidFill>
              <a:latin typeface="Noto Sans KR"/>
              <a:ea typeface="Noto Sans KR"/>
              <a:cs typeface="Noto Sans KR"/>
              <a:sym typeface="Noto Sans KR"/>
            </a:endParaRPr>
          </a:p>
        </p:txBody>
      </p:sp>
      <p:sp>
        <p:nvSpPr>
          <p:cNvPr id="1233" name="Google Shape;1233;p8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연결성 체크 — 짝이 행동을 말할 수 있는가?</a:t>
            </a:r>
            <a:endParaRPr b="1" sz="2700">
              <a:solidFill>
                <a:srgbClr val="241D31"/>
              </a:solidFill>
              <a:latin typeface="Noto Sans KR"/>
              <a:ea typeface="Noto Sans KR"/>
              <a:cs typeface="Noto Sans KR"/>
              <a:sym typeface="Noto Sans KR"/>
            </a:endParaRPr>
          </a:p>
        </p:txBody>
      </p:sp>
      <p:sp>
        <p:nvSpPr>
          <p:cNvPr id="1234" name="Google Shape;1234;p8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72/114</a:t>
            </a:r>
            <a:endParaRPr sz="850">
              <a:solidFill>
                <a:srgbClr val="675F70"/>
              </a:solidFill>
              <a:latin typeface="Noto Sans KR"/>
              <a:ea typeface="Noto Sans KR"/>
              <a:cs typeface="Noto Sans KR"/>
              <a:sym typeface="Noto Sans KR"/>
            </a:endParaRPr>
          </a:p>
        </p:txBody>
      </p:sp>
      <p:sp>
        <p:nvSpPr>
          <p:cNvPr id="1235" name="Google Shape;1235;p8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6" name="Google Shape;1236;p8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7" name="Google Shape;1237;p8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8" name="Google Shape;1238;p8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보는 사람이 질문·답·다음 행동을 설명할 수 있어야 연결 설계가 완료된다.</a:t>
            </a:r>
            <a:endParaRPr sz="1350">
              <a:solidFill>
                <a:srgbClr val="675F70"/>
              </a:solidFill>
              <a:latin typeface="Noto Sans KR"/>
              <a:ea typeface="Noto Sans KR"/>
              <a:cs typeface="Noto Sans KR"/>
              <a:sym typeface="Noto Sans KR"/>
            </a:endParaRPr>
          </a:p>
        </p:txBody>
      </p:sp>
      <p:sp>
        <p:nvSpPr>
          <p:cNvPr id="1239" name="Google Shape;1239;p84"/>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누구의 어떤 질문인가?</a:t>
            </a:r>
            <a:endParaRPr b="1" sz="1450">
              <a:solidFill>
                <a:srgbClr val="241D31"/>
              </a:solidFill>
              <a:latin typeface="Noto Sans KR"/>
              <a:ea typeface="Noto Sans KR"/>
              <a:cs typeface="Noto Sans KR"/>
              <a:sym typeface="Noto Sans KR"/>
            </a:endParaRPr>
          </a:p>
        </p:txBody>
      </p:sp>
      <p:sp>
        <p:nvSpPr>
          <p:cNvPr id="1240" name="Google Shape;1240;p84"/>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답은 무엇인가?</a:t>
            </a:r>
            <a:endParaRPr b="1" sz="1450">
              <a:solidFill>
                <a:srgbClr val="241D31"/>
              </a:solidFill>
              <a:latin typeface="Noto Sans KR"/>
              <a:ea typeface="Noto Sans KR"/>
              <a:cs typeface="Noto Sans KR"/>
              <a:sym typeface="Noto Sans KR"/>
            </a:endParaRPr>
          </a:p>
        </p:txBody>
      </p:sp>
      <p:sp>
        <p:nvSpPr>
          <p:cNvPr id="1241" name="Google Shape;1241;p84"/>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근거가 보이는가?</a:t>
            </a:r>
            <a:endParaRPr b="1" sz="1450">
              <a:solidFill>
                <a:srgbClr val="241D31"/>
              </a:solidFill>
              <a:latin typeface="Noto Sans KR"/>
              <a:ea typeface="Noto Sans KR"/>
              <a:cs typeface="Noto Sans KR"/>
              <a:sym typeface="Noto Sans KR"/>
            </a:endParaRPr>
          </a:p>
        </p:txBody>
      </p:sp>
      <p:sp>
        <p:nvSpPr>
          <p:cNvPr id="1242" name="Google Shape;1242;p84"/>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다음 행동은 하나인가?</a:t>
            </a:r>
            <a:endParaRPr b="1" sz="1450">
              <a:solidFill>
                <a:srgbClr val="241D31"/>
              </a:solidFill>
              <a:latin typeface="Noto Sans KR"/>
              <a:ea typeface="Noto Sans KR"/>
              <a:cs typeface="Noto Sans KR"/>
              <a:sym typeface="Noto Sans KR"/>
            </a:endParaRPr>
          </a:p>
        </p:txBody>
      </p:sp>
      <p:sp>
        <p:nvSpPr>
          <p:cNvPr id="1243" name="Google Shape;1243;p84"/>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불분명한 한 곳만 수정</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1247" name="Shape 1247"/>
        <p:cNvGrpSpPr/>
        <p:nvPr/>
      </p:nvGrpSpPr>
      <p:grpSpPr>
        <a:xfrm>
          <a:off x="0" y="0"/>
          <a:ext cx="0" cy="0"/>
          <a:chOff x="0" y="0"/>
          <a:chExt cx="0" cy="0"/>
        </a:xfrm>
      </p:grpSpPr>
      <p:sp>
        <p:nvSpPr>
          <p:cNvPr id="1248" name="Google Shape;1248;p85"/>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Live 심화</a:t>
            </a:r>
            <a:endParaRPr b="1" sz="1000">
              <a:solidFill>
                <a:srgbClr val="171426"/>
              </a:solidFill>
              <a:latin typeface="Noto Sans KR"/>
              <a:ea typeface="Noto Sans KR"/>
              <a:cs typeface="Noto Sans KR"/>
              <a:sym typeface="Noto Sans KR"/>
            </a:endParaRPr>
          </a:p>
        </p:txBody>
      </p:sp>
      <p:sp>
        <p:nvSpPr>
          <p:cNvPr id="1249" name="Google Shape;1249;p8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FFFFFF"/>
                </a:solidFill>
                <a:latin typeface="Noto Sans KR"/>
                <a:ea typeface="Noto Sans KR"/>
                <a:cs typeface="Noto Sans KR"/>
                <a:sym typeface="Noto Sans KR"/>
              </a:rPr>
              <a:t>Live는 조건·역할·재사용까지 설계한다</a:t>
            </a:r>
            <a:endParaRPr b="1" sz="2700">
              <a:solidFill>
                <a:srgbClr val="FFFFFF"/>
              </a:solidFill>
              <a:latin typeface="Noto Sans KR"/>
              <a:ea typeface="Noto Sans KR"/>
              <a:cs typeface="Noto Sans KR"/>
              <a:sym typeface="Noto Sans KR"/>
            </a:endParaRPr>
          </a:p>
        </p:txBody>
      </p:sp>
      <p:sp>
        <p:nvSpPr>
          <p:cNvPr id="1250" name="Google Shape;1250;p8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73/114</a:t>
            </a:r>
            <a:endParaRPr sz="850">
              <a:solidFill>
                <a:srgbClr val="F4B7D0"/>
              </a:solidFill>
              <a:latin typeface="Noto Sans KR"/>
              <a:ea typeface="Noto Sans KR"/>
              <a:cs typeface="Noto Sans KR"/>
              <a:sym typeface="Noto Sans KR"/>
            </a:endParaRPr>
          </a:p>
        </p:txBody>
      </p:sp>
      <p:sp>
        <p:nvSpPr>
          <p:cNvPr id="1251" name="Google Shape;1251;p85"/>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2" name="Google Shape;1252;p85"/>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3" name="Google Shape;1253;p85"/>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54" name="Google Shape;1254;p8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F4B7D0"/>
                </a:solidFill>
                <a:latin typeface="Noto Sans KR"/>
                <a:ea typeface="Noto Sans KR"/>
                <a:cs typeface="Noto Sans KR"/>
                <a:sym typeface="Noto Sans KR"/>
              </a:rPr>
              <a:t>현재 Live 시작은 공개 계정과 팔로워 1,000명 이상 조건이며, 가능 계정은 예약·게스트·관리자·아카이브/재방송을 함께 준비해야 한다.</a:t>
            </a:r>
            <a:endParaRPr sz="1300">
              <a:solidFill>
                <a:srgbClr val="F4B7D0"/>
              </a:solidFill>
              <a:latin typeface="Noto Sans KR"/>
              <a:ea typeface="Noto Sans KR"/>
              <a:cs typeface="Noto Sans KR"/>
              <a:sym typeface="Noto Sans KR"/>
            </a:endParaRPr>
          </a:p>
        </p:txBody>
      </p:sp>
      <p:sp>
        <p:nvSpPr>
          <p:cNvPr id="1255" name="Google Shape;1255;p8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현재 시작 조건: 공개 계정 + 팔로워 1,000명 이상</a:t>
            </a:r>
            <a:endParaRPr b="1" sz="1450">
              <a:solidFill>
                <a:srgbClr val="241D31"/>
              </a:solidFill>
              <a:latin typeface="Noto Sans KR"/>
              <a:ea typeface="Noto Sans KR"/>
              <a:cs typeface="Noto Sans KR"/>
              <a:sym typeface="Noto Sans KR"/>
            </a:endParaRPr>
          </a:p>
        </p:txBody>
      </p:sp>
      <p:sp>
        <p:nvSpPr>
          <p:cNvPr id="1256" name="Google Shape;1256;p8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예약: 1시간~90일 전</a:t>
            </a:r>
            <a:endParaRPr b="1" sz="1450">
              <a:solidFill>
                <a:srgbClr val="241D31"/>
              </a:solidFill>
              <a:latin typeface="Noto Sans KR"/>
              <a:ea typeface="Noto Sans KR"/>
              <a:cs typeface="Noto Sans KR"/>
              <a:sym typeface="Noto Sans KR"/>
            </a:endParaRPr>
          </a:p>
        </p:txBody>
      </p:sp>
      <p:sp>
        <p:nvSpPr>
          <p:cNvPr id="1257" name="Google Shape;1257;p8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게스트: 최대 3명</a:t>
            </a:r>
            <a:endParaRPr b="1" sz="1450">
              <a:solidFill>
                <a:srgbClr val="241D31"/>
              </a:solidFill>
              <a:latin typeface="Noto Sans KR"/>
              <a:ea typeface="Noto Sans KR"/>
              <a:cs typeface="Noto Sans KR"/>
              <a:sym typeface="Noto Sans KR"/>
            </a:endParaRPr>
          </a:p>
        </p:txBody>
      </p:sp>
      <p:sp>
        <p:nvSpPr>
          <p:cNvPr id="1258" name="Google Shape;1258;p8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관리자: 1명, 공동 진행자와 다른 계정</a:t>
            </a:r>
            <a:endParaRPr b="1" sz="1450">
              <a:solidFill>
                <a:srgbClr val="241D31"/>
              </a:solidFill>
              <a:latin typeface="Noto Sans KR"/>
              <a:ea typeface="Noto Sans KR"/>
              <a:cs typeface="Noto Sans KR"/>
              <a:sym typeface="Noto Sans KR"/>
            </a:endParaRPr>
          </a:p>
        </p:txBody>
      </p:sp>
      <p:sp>
        <p:nvSpPr>
          <p:cNvPr id="1259" name="Google Shape;1259;p8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종료 후 Live Archive·Reel 재방송</a:t>
            </a:r>
            <a:endParaRPr b="1" sz="1450">
              <a:solidFill>
                <a:srgbClr val="241D31"/>
              </a:solidFill>
              <a:latin typeface="Noto Sans KR"/>
              <a:ea typeface="Noto Sans KR"/>
              <a:cs typeface="Noto Sans KR"/>
              <a:sym typeface="Noto Sans KR"/>
            </a:endParaRPr>
          </a:p>
        </p:txBody>
      </p:sp>
      <p:sp>
        <p:nvSpPr>
          <p:cNvPr id="1260" name="Google Shape;1260;p85"/>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조건 미충족: 녹화 Q&amp;A·Collab·Story로 대체</a:t>
            </a:r>
            <a:endParaRPr b="1" sz="1450">
              <a:solidFill>
                <a:srgbClr val="241D31"/>
              </a:solidFill>
              <a:latin typeface="Noto Sans KR"/>
              <a:ea typeface="Noto Sans KR"/>
              <a:cs typeface="Noto Sans KR"/>
              <a:sym typeface="Noto Sans KR"/>
            </a:endParaRPr>
          </a:p>
        </p:txBody>
      </p:sp>
      <p:sp>
        <p:nvSpPr>
          <p:cNvPr id="1261" name="Google Shape;1261;p85"/>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265" name="Shape 1265"/>
        <p:cNvGrpSpPr/>
        <p:nvPr/>
      </p:nvGrpSpPr>
      <p:grpSpPr>
        <a:xfrm>
          <a:off x="0" y="0"/>
          <a:ext cx="0" cy="0"/>
          <a:chOff x="0" y="0"/>
          <a:chExt cx="0" cy="0"/>
        </a:xfrm>
      </p:grpSpPr>
      <p:sp>
        <p:nvSpPr>
          <p:cNvPr id="1266" name="Google Shape;1266;p8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267" name="Google Shape;1267;p8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시작 전에 조건과 역할부터 확인한다</a:t>
            </a:r>
            <a:endParaRPr b="1" sz="2700">
              <a:solidFill>
                <a:srgbClr val="241D31"/>
              </a:solidFill>
              <a:latin typeface="Noto Sans KR"/>
              <a:ea typeface="Noto Sans KR"/>
              <a:cs typeface="Noto Sans KR"/>
              <a:sym typeface="Noto Sans KR"/>
            </a:endParaRPr>
          </a:p>
        </p:txBody>
      </p:sp>
      <p:sp>
        <p:nvSpPr>
          <p:cNvPr id="1268" name="Google Shape;1268;p8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74/114</a:t>
            </a:r>
            <a:endParaRPr sz="850">
              <a:solidFill>
                <a:srgbClr val="675F70"/>
              </a:solidFill>
              <a:latin typeface="Noto Sans KR"/>
              <a:ea typeface="Noto Sans KR"/>
              <a:cs typeface="Noto Sans KR"/>
              <a:sym typeface="Noto Sans KR"/>
            </a:endParaRPr>
          </a:p>
        </p:txBody>
      </p:sp>
      <p:sp>
        <p:nvSpPr>
          <p:cNvPr id="1269" name="Google Shape;1269;p8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0" name="Google Shape;1270;p8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1" name="Google Shape;1271;p8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72" name="Google Shape;1272;p8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시작 계정: 공개 계정 + 팔로워 1,000명 이상</a:t>
            </a:r>
            <a:endParaRPr sz="1550">
              <a:solidFill>
                <a:srgbClr val="675F70"/>
              </a:solidFill>
              <a:latin typeface="Noto Sans KR"/>
              <a:ea typeface="Noto Sans KR"/>
              <a:cs typeface="Noto Sans KR"/>
              <a:sym typeface="Noto Sans KR"/>
            </a:endParaRPr>
          </a:p>
        </p:txBody>
      </p:sp>
      <p:sp>
        <p:nvSpPr>
          <p:cNvPr id="1273" name="Google Shape;1273;p8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시작 계정: 공개 계정 + 팔로워 1,000명 이상</a:t>
            </a:r>
            <a:endParaRPr b="1" sz="1600">
              <a:solidFill>
                <a:srgbClr val="241D31"/>
              </a:solidFill>
              <a:latin typeface="Noto Sans KR"/>
              <a:ea typeface="Noto Sans KR"/>
              <a:cs typeface="Noto Sans KR"/>
              <a:sym typeface="Noto Sans KR"/>
            </a:endParaRPr>
          </a:p>
        </p:txBody>
      </p:sp>
      <p:sp>
        <p:nvSpPr>
          <p:cNvPr id="1274" name="Google Shape;1274;p8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진행자 1명 · 게스트 최대 3명</a:t>
            </a:r>
            <a:endParaRPr b="1" sz="1600">
              <a:solidFill>
                <a:srgbClr val="241D31"/>
              </a:solidFill>
              <a:latin typeface="Noto Sans KR"/>
              <a:ea typeface="Noto Sans KR"/>
              <a:cs typeface="Noto Sans KR"/>
              <a:sym typeface="Noto Sans KR"/>
            </a:endParaRPr>
          </a:p>
        </p:txBody>
      </p:sp>
      <p:sp>
        <p:nvSpPr>
          <p:cNvPr id="1275" name="Google Shape;1275;p8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관리자 1명은 댓글·시청자 운영</a:t>
            </a:r>
            <a:endParaRPr b="1" sz="1600">
              <a:solidFill>
                <a:srgbClr val="241D31"/>
              </a:solidFill>
              <a:latin typeface="Noto Sans KR"/>
              <a:ea typeface="Noto Sans KR"/>
              <a:cs typeface="Noto Sans KR"/>
              <a:sym typeface="Noto Sans KR"/>
            </a:endParaRPr>
          </a:p>
        </p:txBody>
      </p:sp>
      <p:sp>
        <p:nvSpPr>
          <p:cNvPr id="1276" name="Google Shape;1276;p8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조건 미충족이면 녹화 예시·대본 실습</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280" name="Shape 1280"/>
        <p:cNvGrpSpPr/>
        <p:nvPr/>
      </p:nvGrpSpPr>
      <p:grpSpPr>
        <a:xfrm>
          <a:off x="0" y="0"/>
          <a:ext cx="0" cy="0"/>
          <a:chOff x="0" y="0"/>
          <a:chExt cx="0" cy="0"/>
        </a:xfrm>
      </p:grpSpPr>
      <p:sp>
        <p:nvSpPr>
          <p:cNvPr id="1281" name="Google Shape;1281;p8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282" name="Google Shape;1282;p8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Live의 역할 1 — 사람·질문·전문성</a:t>
            </a:r>
            <a:endParaRPr b="1" sz="2700">
              <a:solidFill>
                <a:srgbClr val="241D31"/>
              </a:solidFill>
              <a:latin typeface="Noto Sans KR"/>
              <a:ea typeface="Noto Sans KR"/>
              <a:cs typeface="Noto Sans KR"/>
              <a:sym typeface="Noto Sans KR"/>
            </a:endParaRPr>
          </a:p>
        </p:txBody>
      </p:sp>
      <p:sp>
        <p:nvSpPr>
          <p:cNvPr id="1283" name="Google Shape;1283;p8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75/114</a:t>
            </a:r>
            <a:endParaRPr sz="850">
              <a:solidFill>
                <a:srgbClr val="675F70"/>
              </a:solidFill>
              <a:latin typeface="Noto Sans KR"/>
              <a:ea typeface="Noto Sans KR"/>
              <a:cs typeface="Noto Sans KR"/>
              <a:sym typeface="Noto Sans KR"/>
            </a:endParaRPr>
          </a:p>
        </p:txBody>
      </p:sp>
      <p:sp>
        <p:nvSpPr>
          <p:cNvPr id="1284" name="Google Shape;1284;p8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5" name="Google Shape;1285;p8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6" name="Google Shape;1286;p8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87" name="Google Shape;1287;p8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① 진짜 사람의 표정·목소리·태도</a:t>
            </a:r>
            <a:endParaRPr sz="1550">
              <a:solidFill>
                <a:srgbClr val="675F70"/>
              </a:solidFill>
              <a:latin typeface="Noto Sans KR"/>
              <a:ea typeface="Noto Sans KR"/>
              <a:cs typeface="Noto Sans KR"/>
              <a:sym typeface="Noto Sans KR"/>
            </a:endParaRPr>
          </a:p>
        </p:txBody>
      </p:sp>
      <p:sp>
        <p:nvSpPr>
          <p:cNvPr id="1288" name="Google Shape;1288;p8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① 진짜 사람의 표정·목소리·태도</a:t>
            </a:r>
            <a:endParaRPr b="1" sz="1600">
              <a:solidFill>
                <a:srgbClr val="241D31"/>
              </a:solidFill>
              <a:latin typeface="Noto Sans KR"/>
              <a:ea typeface="Noto Sans KR"/>
              <a:cs typeface="Noto Sans KR"/>
              <a:sym typeface="Noto Sans KR"/>
            </a:endParaRPr>
          </a:p>
        </p:txBody>
      </p:sp>
      <p:sp>
        <p:nvSpPr>
          <p:cNvPr id="1289" name="Google Shape;1289;p8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② 구매·신청 전 질문에 실시간 답변</a:t>
            </a:r>
            <a:endParaRPr b="1" sz="1600">
              <a:solidFill>
                <a:srgbClr val="241D31"/>
              </a:solidFill>
              <a:latin typeface="Noto Sans KR"/>
              <a:ea typeface="Noto Sans KR"/>
              <a:cs typeface="Noto Sans KR"/>
              <a:sym typeface="Noto Sans KR"/>
            </a:endParaRPr>
          </a:p>
        </p:txBody>
      </p:sp>
      <p:sp>
        <p:nvSpPr>
          <p:cNvPr id="1290" name="Google Shape;1290;p8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③ 사용법·짧은 수업·시연으로 전문성 확인</a:t>
            </a:r>
            <a:endParaRPr b="1" sz="1600">
              <a:solidFill>
                <a:srgbClr val="241D31"/>
              </a:solidFill>
              <a:latin typeface="Noto Sans KR"/>
              <a:ea typeface="Noto Sans KR"/>
              <a:cs typeface="Noto Sans KR"/>
              <a:sym typeface="Noto Sans KR"/>
            </a:endParaRPr>
          </a:p>
        </p:txBody>
      </p:sp>
      <p:sp>
        <p:nvSpPr>
          <p:cNvPr id="1291" name="Google Shape;1291;p8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완벽함보다 실제 대응 능력을 보여준다</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295" name="Shape 1295"/>
        <p:cNvGrpSpPr/>
        <p:nvPr/>
      </p:nvGrpSpPr>
      <p:grpSpPr>
        <a:xfrm>
          <a:off x="0" y="0"/>
          <a:ext cx="0" cy="0"/>
          <a:chOff x="0" y="0"/>
          <a:chExt cx="0" cy="0"/>
        </a:xfrm>
      </p:grpSpPr>
      <p:sp>
        <p:nvSpPr>
          <p:cNvPr id="1296" name="Google Shape;1296;p8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297" name="Google Shape;1297;p8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Live의 역할 2 — 실제 상황·관계·재사용</a:t>
            </a:r>
            <a:endParaRPr b="1" sz="2700">
              <a:solidFill>
                <a:srgbClr val="241D31"/>
              </a:solidFill>
              <a:latin typeface="Noto Sans KR"/>
              <a:ea typeface="Noto Sans KR"/>
              <a:cs typeface="Noto Sans KR"/>
              <a:sym typeface="Noto Sans KR"/>
            </a:endParaRPr>
          </a:p>
        </p:txBody>
      </p:sp>
      <p:sp>
        <p:nvSpPr>
          <p:cNvPr id="1298" name="Google Shape;1298;p8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76/114</a:t>
            </a:r>
            <a:endParaRPr sz="850">
              <a:solidFill>
                <a:srgbClr val="675F70"/>
              </a:solidFill>
              <a:latin typeface="Noto Sans KR"/>
              <a:ea typeface="Noto Sans KR"/>
              <a:cs typeface="Noto Sans KR"/>
              <a:sym typeface="Noto Sans KR"/>
            </a:endParaRPr>
          </a:p>
        </p:txBody>
      </p:sp>
      <p:sp>
        <p:nvSpPr>
          <p:cNvPr id="1299" name="Google Shape;1299;p8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0" name="Google Shape;1300;p8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1" name="Google Shape;1301;p8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02" name="Google Shape;1302;p8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④ 제품·서비스를 실제 상황에서 보여주기</a:t>
            </a:r>
            <a:endParaRPr sz="1550">
              <a:solidFill>
                <a:srgbClr val="675F70"/>
              </a:solidFill>
              <a:latin typeface="Noto Sans KR"/>
              <a:ea typeface="Noto Sans KR"/>
              <a:cs typeface="Noto Sans KR"/>
              <a:sym typeface="Noto Sans KR"/>
            </a:endParaRPr>
          </a:p>
        </p:txBody>
      </p:sp>
      <p:sp>
        <p:nvSpPr>
          <p:cNvPr id="1303" name="Google Shape;1303;p8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④ 제품·서비스를 실제 상황에서 보여주기</a:t>
            </a:r>
            <a:endParaRPr b="1" sz="1600">
              <a:solidFill>
                <a:srgbClr val="241D31"/>
              </a:solidFill>
              <a:latin typeface="Noto Sans KR"/>
              <a:ea typeface="Noto Sans KR"/>
              <a:cs typeface="Noto Sans KR"/>
              <a:sym typeface="Noto Sans KR"/>
            </a:endParaRPr>
          </a:p>
        </p:txBody>
      </p:sp>
      <p:sp>
        <p:nvSpPr>
          <p:cNvPr id="1304" name="Google Shape;1304;p8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⑤ 댓글과 이름을 불러 기존 고객 관계 강화</a:t>
            </a:r>
            <a:endParaRPr b="1" sz="1600">
              <a:solidFill>
                <a:srgbClr val="241D31"/>
              </a:solidFill>
              <a:latin typeface="Noto Sans KR"/>
              <a:ea typeface="Noto Sans KR"/>
              <a:cs typeface="Noto Sans KR"/>
              <a:sym typeface="Noto Sans KR"/>
            </a:endParaRPr>
          </a:p>
        </p:txBody>
      </p:sp>
      <p:sp>
        <p:nvSpPr>
          <p:cNvPr id="1305" name="Google Shape;1305;p8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⑥ 공동 진행으로 신뢰와 관계 연결</a:t>
            </a:r>
            <a:endParaRPr b="1" sz="1600">
              <a:solidFill>
                <a:srgbClr val="241D31"/>
              </a:solidFill>
              <a:latin typeface="Noto Sans KR"/>
              <a:ea typeface="Noto Sans KR"/>
              <a:cs typeface="Noto Sans KR"/>
              <a:sym typeface="Noto Sans KR"/>
            </a:endParaRPr>
          </a:p>
        </p:txBody>
      </p:sp>
      <p:sp>
        <p:nvSpPr>
          <p:cNvPr id="1306" name="Google Shape;1306;p8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⑦ 이후 콘텐츠의 원본 만들기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10" name="Shape 1310"/>
        <p:cNvGrpSpPr/>
        <p:nvPr/>
      </p:nvGrpSpPr>
      <p:grpSpPr>
        <a:xfrm>
          <a:off x="0" y="0"/>
          <a:ext cx="0" cy="0"/>
          <a:chOff x="0" y="0"/>
          <a:chExt cx="0" cy="0"/>
        </a:xfrm>
      </p:grpSpPr>
      <p:sp>
        <p:nvSpPr>
          <p:cNvPr id="1311" name="Google Shape;1311;p8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312" name="Google Shape;1312;p8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1 — Moschino는 Live 전부터 시작했다</a:t>
            </a:r>
            <a:endParaRPr b="1" sz="2400">
              <a:solidFill>
                <a:srgbClr val="241D31"/>
              </a:solidFill>
              <a:latin typeface="Noto Sans KR"/>
              <a:ea typeface="Noto Sans KR"/>
              <a:cs typeface="Noto Sans KR"/>
              <a:sym typeface="Noto Sans KR"/>
            </a:endParaRPr>
          </a:p>
        </p:txBody>
      </p:sp>
      <p:sp>
        <p:nvSpPr>
          <p:cNvPr id="1313" name="Google Shape;1313;p8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77/114</a:t>
            </a:r>
            <a:endParaRPr sz="850">
              <a:solidFill>
                <a:srgbClr val="675F70"/>
              </a:solidFill>
              <a:latin typeface="Noto Sans KR"/>
              <a:ea typeface="Noto Sans KR"/>
              <a:cs typeface="Noto Sans KR"/>
              <a:sym typeface="Noto Sans KR"/>
            </a:endParaRPr>
          </a:p>
        </p:txBody>
      </p:sp>
      <p:sp>
        <p:nvSpPr>
          <p:cNvPr id="1314" name="Google Shape;1314;p8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5" name="Google Shape;1315;p8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6" name="Google Shape;1316;p8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17" name="Google Shape;1317;p8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패션쇼 전: 알림 광고와 Remind Me</a:t>
            </a:r>
            <a:endParaRPr sz="1550">
              <a:solidFill>
                <a:srgbClr val="675F70"/>
              </a:solidFill>
              <a:latin typeface="Noto Sans KR"/>
              <a:ea typeface="Noto Sans KR"/>
              <a:cs typeface="Noto Sans KR"/>
              <a:sym typeface="Noto Sans KR"/>
            </a:endParaRPr>
          </a:p>
        </p:txBody>
      </p:sp>
      <p:sp>
        <p:nvSpPr>
          <p:cNvPr id="1318" name="Google Shape;1318;p89"/>
          <p:cNvSpPr/>
          <p:nvPr/>
        </p:nvSpPr>
        <p:spPr>
          <a:xfrm>
            <a:off x="469900" y="2006600"/>
            <a:ext cx="2650200" cy="21843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패션쇼 전: 알림 광고와 Remind Me</a:t>
            </a:r>
            <a:endParaRPr b="1" sz="1600">
              <a:solidFill>
                <a:srgbClr val="241D31"/>
              </a:solidFill>
              <a:latin typeface="Noto Sans KR"/>
              <a:ea typeface="Noto Sans KR"/>
              <a:cs typeface="Noto Sans KR"/>
              <a:sym typeface="Noto Sans KR"/>
            </a:endParaRPr>
          </a:p>
        </p:txBody>
      </p:sp>
      <p:sp>
        <p:nvSpPr>
          <p:cNvPr id="1319" name="Google Shape;1319;p89"/>
          <p:cNvSpPr/>
          <p:nvPr/>
        </p:nvSpPr>
        <p:spPr>
          <a:xfrm>
            <a:off x="3246967" y="2006600"/>
            <a:ext cx="2650200" cy="21843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누구에게 언제 무엇을 보여줄지 예고</a:t>
            </a:r>
            <a:endParaRPr b="1" sz="1600">
              <a:solidFill>
                <a:srgbClr val="241D31"/>
              </a:solidFill>
              <a:latin typeface="Noto Sans KR"/>
              <a:ea typeface="Noto Sans KR"/>
              <a:cs typeface="Noto Sans KR"/>
              <a:sym typeface="Noto Sans KR"/>
            </a:endParaRPr>
          </a:p>
        </p:txBody>
      </p:sp>
      <p:sp>
        <p:nvSpPr>
          <p:cNvPr id="1320" name="Google Shape;1320;p89"/>
          <p:cNvSpPr/>
          <p:nvPr/>
        </p:nvSpPr>
        <p:spPr>
          <a:xfrm>
            <a:off x="6024033" y="2006600"/>
            <a:ext cx="2650200" cy="21843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Live를 단발 방송이 아니라 캠페인으로 설계</a:t>
            </a:r>
            <a:endParaRPr b="1" sz="1600">
              <a:solidFill>
                <a:srgbClr val="241D31"/>
              </a:solidFill>
              <a:latin typeface="Noto Sans KR"/>
              <a:ea typeface="Noto Sans KR"/>
              <a:cs typeface="Noto Sans KR"/>
              <a:sym typeface="Noto Sans KR"/>
            </a:endParaRPr>
          </a:p>
        </p:txBody>
      </p:sp>
      <p:sp>
        <p:nvSpPr>
          <p:cNvPr id="1321" name="Google Shape;1321;p8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25" name="Shape 1325"/>
        <p:cNvGrpSpPr/>
        <p:nvPr/>
      </p:nvGrpSpPr>
      <p:grpSpPr>
        <a:xfrm>
          <a:off x="0" y="0"/>
          <a:ext cx="0" cy="0"/>
          <a:chOff x="0" y="0"/>
          <a:chExt cx="0" cy="0"/>
        </a:xfrm>
      </p:grpSpPr>
      <p:sp>
        <p:nvSpPr>
          <p:cNvPr id="1326" name="Google Shape;1326;p9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327" name="Google Shape;1327;p9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Moschino — Live 중과 후를 연결했다</a:t>
            </a:r>
            <a:endParaRPr b="1" sz="2700">
              <a:solidFill>
                <a:srgbClr val="241D31"/>
              </a:solidFill>
              <a:latin typeface="Noto Sans KR"/>
              <a:ea typeface="Noto Sans KR"/>
              <a:cs typeface="Noto Sans KR"/>
              <a:sym typeface="Noto Sans KR"/>
            </a:endParaRPr>
          </a:p>
        </p:txBody>
      </p:sp>
      <p:sp>
        <p:nvSpPr>
          <p:cNvPr id="1328" name="Google Shape;1328;p9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78/114</a:t>
            </a:r>
            <a:endParaRPr sz="850">
              <a:solidFill>
                <a:srgbClr val="675F70"/>
              </a:solidFill>
              <a:latin typeface="Noto Sans KR"/>
              <a:ea typeface="Noto Sans KR"/>
              <a:cs typeface="Noto Sans KR"/>
              <a:sym typeface="Noto Sans KR"/>
            </a:endParaRPr>
          </a:p>
        </p:txBody>
      </p:sp>
      <p:sp>
        <p:nvSpPr>
          <p:cNvPr id="1329" name="Google Shape;1329;p9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0" name="Google Shape;1330;p9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1" name="Google Shape;1331;p9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2" name="Google Shape;1332;p9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중: 런웨이 · 신상품 근접 화면 · 무대 뒤</a:t>
            </a:r>
            <a:endParaRPr sz="1550">
              <a:solidFill>
                <a:srgbClr val="675F70"/>
              </a:solidFill>
              <a:latin typeface="Noto Sans KR"/>
              <a:ea typeface="Noto Sans KR"/>
              <a:cs typeface="Noto Sans KR"/>
              <a:sym typeface="Noto Sans KR"/>
            </a:endParaRPr>
          </a:p>
        </p:txBody>
      </p:sp>
      <p:sp>
        <p:nvSpPr>
          <p:cNvPr id="1333" name="Google Shape;1333;p9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중: 런웨이 · 신상품 근접 화면 · 무대 뒤</a:t>
            </a:r>
            <a:endParaRPr b="1" sz="1600">
              <a:solidFill>
                <a:srgbClr val="241D31"/>
              </a:solidFill>
              <a:latin typeface="Noto Sans KR"/>
              <a:ea typeface="Noto Sans KR"/>
              <a:cs typeface="Noto Sans KR"/>
              <a:sym typeface="Noto Sans KR"/>
            </a:endParaRPr>
          </a:p>
        </p:txBody>
      </p:sp>
      <p:sp>
        <p:nvSpPr>
          <p:cNvPr id="1334" name="Google Shape;1334;p9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브랜드를 기억하게 하는 장면과 참여</a:t>
            </a:r>
            <a:endParaRPr b="1" sz="1600">
              <a:solidFill>
                <a:srgbClr val="241D31"/>
              </a:solidFill>
              <a:latin typeface="Noto Sans KR"/>
              <a:ea typeface="Noto Sans KR"/>
              <a:cs typeface="Noto Sans KR"/>
              <a:sym typeface="Noto Sans KR"/>
            </a:endParaRPr>
          </a:p>
        </p:txBody>
      </p:sp>
      <p:sp>
        <p:nvSpPr>
          <p:cNvPr id="1335" name="Google Shape;1335;p9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후: 주요 장면을 사진·영상 광고로 재배포</a:t>
            </a:r>
            <a:endParaRPr b="1" sz="1600">
              <a:solidFill>
                <a:srgbClr val="241D31"/>
              </a:solidFill>
              <a:latin typeface="Noto Sans KR"/>
              <a:ea typeface="Noto Sans KR"/>
              <a:cs typeface="Noto Sans KR"/>
              <a:sym typeface="Noto Sans KR"/>
            </a:endParaRPr>
          </a:p>
        </p:txBody>
      </p:sp>
      <p:sp>
        <p:nvSpPr>
          <p:cNvPr id="1336" name="Google Shape;1336;p9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관심이 방송 뒤에도 이어지게 함</a:t>
            </a:r>
            <a:endParaRPr b="1" sz="1600">
              <a:solidFill>
                <a:srgbClr val="241D31"/>
              </a:solidFill>
              <a:latin typeface="Noto Sans KR"/>
              <a:ea typeface="Noto Sans KR"/>
              <a:cs typeface="Noto Sans KR"/>
              <a:sym typeface="Noto Sans KR"/>
            </a:endParaRPr>
          </a:p>
        </p:txBody>
      </p:sp>
      <p:sp>
        <p:nvSpPr>
          <p:cNvPr id="1337" name="Google Shape;1337;p90"/>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41" name="Shape 1341"/>
        <p:cNvGrpSpPr/>
        <p:nvPr/>
      </p:nvGrpSpPr>
      <p:grpSpPr>
        <a:xfrm>
          <a:off x="0" y="0"/>
          <a:ext cx="0" cy="0"/>
          <a:chOff x="0" y="0"/>
          <a:chExt cx="0" cy="0"/>
        </a:xfrm>
      </p:grpSpPr>
      <p:sp>
        <p:nvSpPr>
          <p:cNvPr id="1342" name="Google Shape;1342;p9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343" name="Google Shape;1343;p9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Moschino 성과는 Live 단독 성과가 아니다</a:t>
            </a:r>
            <a:endParaRPr b="1" sz="2700">
              <a:solidFill>
                <a:srgbClr val="241D31"/>
              </a:solidFill>
              <a:latin typeface="Noto Sans KR"/>
              <a:ea typeface="Noto Sans KR"/>
              <a:cs typeface="Noto Sans KR"/>
              <a:sym typeface="Noto Sans KR"/>
            </a:endParaRPr>
          </a:p>
        </p:txBody>
      </p:sp>
      <p:sp>
        <p:nvSpPr>
          <p:cNvPr id="1344" name="Google Shape;1344;p9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79/114</a:t>
            </a:r>
            <a:endParaRPr sz="850">
              <a:solidFill>
                <a:srgbClr val="675F70"/>
              </a:solidFill>
              <a:latin typeface="Noto Sans KR"/>
              <a:ea typeface="Noto Sans KR"/>
              <a:cs typeface="Noto Sans KR"/>
              <a:sym typeface="Noto Sans KR"/>
            </a:endParaRPr>
          </a:p>
        </p:txBody>
      </p:sp>
      <p:sp>
        <p:nvSpPr>
          <p:cNvPr id="1345" name="Google Shape;1345;p9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6" name="Google Shape;1346;p9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7" name="Google Shape;1347;p9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8" name="Google Shape;1348;p9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브랜드 친밀도 4.2포인트 상승</a:t>
            </a:r>
            <a:endParaRPr sz="1550">
              <a:solidFill>
                <a:srgbClr val="675F70"/>
              </a:solidFill>
              <a:latin typeface="Noto Sans KR"/>
              <a:ea typeface="Noto Sans KR"/>
              <a:cs typeface="Noto Sans KR"/>
              <a:sym typeface="Noto Sans KR"/>
            </a:endParaRPr>
          </a:p>
        </p:txBody>
      </p:sp>
      <p:sp>
        <p:nvSpPr>
          <p:cNvPr id="1349" name="Google Shape;1349;p91"/>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브랜드 친밀도 4.2포인트 상승</a:t>
            </a:r>
            <a:endParaRPr b="1" sz="1600">
              <a:solidFill>
                <a:srgbClr val="241D31"/>
              </a:solidFill>
              <a:latin typeface="Noto Sans KR"/>
              <a:ea typeface="Noto Sans KR"/>
              <a:cs typeface="Noto Sans KR"/>
              <a:sym typeface="Noto Sans KR"/>
            </a:endParaRPr>
          </a:p>
        </p:txBody>
      </p:sp>
      <p:sp>
        <p:nvSpPr>
          <p:cNvPr id="1350" name="Google Shape;1350;p91"/>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구매 고려도 3포인트 상승</a:t>
            </a:r>
            <a:endParaRPr b="1" sz="1600">
              <a:solidFill>
                <a:srgbClr val="241D31"/>
              </a:solidFill>
              <a:latin typeface="Noto Sans KR"/>
              <a:ea typeface="Noto Sans KR"/>
              <a:cs typeface="Noto Sans KR"/>
              <a:sym typeface="Noto Sans KR"/>
            </a:endParaRPr>
          </a:p>
        </p:txBody>
      </p:sp>
      <p:sp>
        <p:nvSpPr>
          <p:cNvPr id="1351" name="Google Shape;1351;p91"/>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알림 광고 + Live + 후속 광고의 전체 캠페인</a:t>
            </a:r>
            <a:endParaRPr b="1" sz="1600">
              <a:solidFill>
                <a:srgbClr val="241D31"/>
              </a:solidFill>
              <a:latin typeface="Noto Sans KR"/>
              <a:ea typeface="Noto Sans KR"/>
              <a:cs typeface="Noto Sans KR"/>
              <a:sym typeface="Noto Sans KR"/>
            </a:endParaRPr>
          </a:p>
        </p:txBody>
      </p:sp>
      <p:sp>
        <p:nvSpPr>
          <p:cNvPr id="1352" name="Google Shape;1352;p91"/>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한 번의 Live 효과로 확대 해석하지 않기</a:t>
            </a:r>
            <a:endParaRPr b="1" sz="1600">
              <a:solidFill>
                <a:srgbClr val="241D31"/>
              </a:solidFill>
              <a:latin typeface="Noto Sans KR"/>
              <a:ea typeface="Noto Sans KR"/>
              <a:cs typeface="Noto Sans KR"/>
              <a:sym typeface="Noto Sans KR"/>
            </a:endParaRPr>
          </a:p>
        </p:txBody>
      </p:sp>
      <p:sp>
        <p:nvSpPr>
          <p:cNvPr id="1353" name="Google Shape;1353;p91"/>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57" name="Shape 1357"/>
        <p:cNvGrpSpPr/>
        <p:nvPr/>
      </p:nvGrpSpPr>
      <p:grpSpPr>
        <a:xfrm>
          <a:off x="0" y="0"/>
          <a:ext cx="0" cy="0"/>
          <a:chOff x="0" y="0"/>
          <a:chExt cx="0" cy="0"/>
        </a:xfrm>
      </p:grpSpPr>
      <p:sp>
        <p:nvSpPr>
          <p:cNvPr id="1358" name="Google Shape;1358;p9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359" name="Google Shape;1359;p9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사례 2 — MEL Science는 교육 경험을 먼저 줬다</a:t>
            </a:r>
            <a:endParaRPr b="1" sz="2400">
              <a:solidFill>
                <a:srgbClr val="241D31"/>
              </a:solidFill>
              <a:latin typeface="Noto Sans KR"/>
              <a:ea typeface="Noto Sans KR"/>
              <a:cs typeface="Noto Sans KR"/>
              <a:sym typeface="Noto Sans KR"/>
            </a:endParaRPr>
          </a:p>
        </p:txBody>
      </p:sp>
      <p:sp>
        <p:nvSpPr>
          <p:cNvPr id="1360" name="Google Shape;1360;p9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80/114</a:t>
            </a:r>
            <a:endParaRPr sz="850">
              <a:solidFill>
                <a:srgbClr val="675F70"/>
              </a:solidFill>
              <a:latin typeface="Noto Sans KR"/>
              <a:ea typeface="Noto Sans KR"/>
              <a:cs typeface="Noto Sans KR"/>
              <a:sym typeface="Noto Sans KR"/>
            </a:endParaRPr>
          </a:p>
        </p:txBody>
      </p:sp>
      <p:sp>
        <p:nvSpPr>
          <p:cNvPr id="1361" name="Google Shape;1361;p9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2" name="Google Shape;1362;p9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3" name="Google Shape;1363;p9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4" name="Google Shape;1364;p9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광고: 과학 실험 영상과 수업 등록</a:t>
            </a:r>
            <a:endParaRPr sz="1550">
              <a:solidFill>
                <a:srgbClr val="675F70"/>
              </a:solidFill>
              <a:latin typeface="Noto Sans KR"/>
              <a:ea typeface="Noto Sans KR"/>
              <a:cs typeface="Noto Sans KR"/>
              <a:sym typeface="Noto Sans KR"/>
            </a:endParaRPr>
          </a:p>
        </p:txBody>
      </p:sp>
      <p:sp>
        <p:nvSpPr>
          <p:cNvPr id="1365" name="Google Shape;1365;p92"/>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광고: 과학 실험 영상과 수업 등록</a:t>
            </a:r>
            <a:endParaRPr b="1" sz="1600">
              <a:solidFill>
                <a:srgbClr val="241D31"/>
              </a:solidFill>
              <a:latin typeface="Noto Sans KR"/>
              <a:ea typeface="Noto Sans KR"/>
              <a:cs typeface="Noto Sans KR"/>
              <a:sym typeface="Noto Sans KR"/>
            </a:endParaRPr>
          </a:p>
        </p:txBody>
      </p:sp>
      <p:sp>
        <p:nvSpPr>
          <p:cNvPr id="1366" name="Google Shape;1366;p92"/>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Live: 실제 과학 수업 제공</a:t>
            </a:r>
            <a:endParaRPr b="1" sz="1600">
              <a:solidFill>
                <a:srgbClr val="241D31"/>
              </a:solidFill>
              <a:latin typeface="Noto Sans KR"/>
              <a:ea typeface="Noto Sans KR"/>
              <a:cs typeface="Noto Sans KR"/>
              <a:sym typeface="Noto Sans KR"/>
            </a:endParaRPr>
          </a:p>
        </p:txBody>
      </p:sp>
      <p:sp>
        <p:nvSpPr>
          <p:cNvPr id="1367" name="Google Shape;1367;p92"/>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전문성과 생동감을 먼저 경험</a:t>
            </a:r>
            <a:endParaRPr b="1" sz="1600">
              <a:solidFill>
                <a:srgbClr val="241D31"/>
              </a:solidFill>
              <a:latin typeface="Noto Sans KR"/>
              <a:ea typeface="Noto Sans KR"/>
              <a:cs typeface="Noto Sans KR"/>
              <a:sym typeface="Noto Sans KR"/>
            </a:endParaRPr>
          </a:p>
        </p:txBody>
      </p:sp>
      <p:sp>
        <p:nvSpPr>
          <p:cNvPr id="1368" name="Google Shape;1368;p92"/>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신청·결제는 별도 경로가 담당</a:t>
            </a:r>
            <a:endParaRPr b="1" sz="1600">
              <a:solidFill>
                <a:srgbClr val="241D31"/>
              </a:solidFill>
              <a:latin typeface="Noto Sans KR"/>
              <a:ea typeface="Noto Sans KR"/>
              <a:cs typeface="Noto Sans KR"/>
              <a:sym typeface="Noto Sans KR"/>
            </a:endParaRPr>
          </a:p>
        </p:txBody>
      </p:sp>
      <p:sp>
        <p:nvSpPr>
          <p:cNvPr id="1369" name="Google Shape;1369;p92"/>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73" name="Shape 1373"/>
        <p:cNvGrpSpPr/>
        <p:nvPr/>
      </p:nvGrpSpPr>
      <p:grpSpPr>
        <a:xfrm>
          <a:off x="0" y="0"/>
          <a:ext cx="0" cy="0"/>
          <a:chOff x="0" y="0"/>
          <a:chExt cx="0" cy="0"/>
        </a:xfrm>
      </p:grpSpPr>
      <p:sp>
        <p:nvSpPr>
          <p:cNvPr id="1374" name="Google Shape;1374;p9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375" name="Google Shape;1375;p9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MEL Science 성과도 전체 캠페인으로 읽는다</a:t>
            </a:r>
            <a:endParaRPr b="1" sz="2700">
              <a:solidFill>
                <a:srgbClr val="241D31"/>
              </a:solidFill>
              <a:latin typeface="Noto Sans KR"/>
              <a:ea typeface="Noto Sans KR"/>
              <a:cs typeface="Noto Sans KR"/>
              <a:sym typeface="Noto Sans KR"/>
            </a:endParaRPr>
          </a:p>
        </p:txBody>
      </p:sp>
      <p:sp>
        <p:nvSpPr>
          <p:cNvPr id="1376" name="Google Shape;1376;p9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81/114</a:t>
            </a:r>
            <a:endParaRPr sz="850">
              <a:solidFill>
                <a:srgbClr val="675F70"/>
              </a:solidFill>
              <a:latin typeface="Noto Sans KR"/>
              <a:ea typeface="Noto Sans KR"/>
              <a:cs typeface="Noto Sans KR"/>
              <a:sym typeface="Noto Sans KR"/>
            </a:endParaRPr>
          </a:p>
        </p:txBody>
      </p:sp>
      <p:sp>
        <p:nvSpPr>
          <p:cNvPr id="1377" name="Google Shape;1377;p9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8" name="Google Shape;1378;p9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79" name="Google Shape;1379;p9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80" name="Google Shape;1380;p9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MEL Academy 등록 8,000건</a:t>
            </a:r>
            <a:endParaRPr sz="1550">
              <a:solidFill>
                <a:srgbClr val="675F70"/>
              </a:solidFill>
              <a:latin typeface="Noto Sans KR"/>
              <a:ea typeface="Noto Sans KR"/>
              <a:cs typeface="Noto Sans KR"/>
              <a:sym typeface="Noto Sans KR"/>
            </a:endParaRPr>
          </a:p>
        </p:txBody>
      </p:sp>
      <p:sp>
        <p:nvSpPr>
          <p:cNvPr id="1381" name="Google Shape;1381;p93"/>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MEL Academy 등록 8,000건</a:t>
            </a:r>
            <a:endParaRPr b="1" sz="1600">
              <a:solidFill>
                <a:srgbClr val="241D31"/>
              </a:solidFill>
              <a:latin typeface="Noto Sans KR"/>
              <a:ea typeface="Noto Sans KR"/>
              <a:cs typeface="Noto Sans KR"/>
              <a:sym typeface="Noto Sans KR"/>
            </a:endParaRPr>
          </a:p>
        </p:txBody>
      </p:sp>
      <p:sp>
        <p:nvSpPr>
          <p:cNvPr id="1382" name="Google Shape;1382;p93"/>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제품 판매 4배 · 고객 획득 비용 40% 감소</a:t>
            </a:r>
            <a:endParaRPr b="1" sz="1600">
              <a:solidFill>
                <a:srgbClr val="241D31"/>
              </a:solidFill>
              <a:latin typeface="Noto Sans KR"/>
              <a:ea typeface="Noto Sans KR"/>
              <a:cs typeface="Noto Sans KR"/>
              <a:sym typeface="Noto Sans KR"/>
            </a:endParaRPr>
          </a:p>
        </p:txBody>
      </p:sp>
      <p:sp>
        <p:nvSpPr>
          <p:cNvPr id="1383" name="Google Shape;1383;p93"/>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주요 전환 성과는 영상 리드 광고 캠페인 설명</a:t>
            </a:r>
            <a:endParaRPr b="1" sz="1600">
              <a:solidFill>
                <a:srgbClr val="241D31"/>
              </a:solidFill>
              <a:latin typeface="Noto Sans KR"/>
              <a:ea typeface="Noto Sans KR"/>
              <a:cs typeface="Noto Sans KR"/>
              <a:sym typeface="Noto Sans KR"/>
            </a:endParaRPr>
          </a:p>
        </p:txBody>
      </p:sp>
      <p:sp>
        <p:nvSpPr>
          <p:cNvPr id="1384" name="Google Shape;1384;p93"/>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Live는 사람다움·즉시성을 더한 보완 수단</a:t>
            </a:r>
            <a:endParaRPr b="1" sz="1600">
              <a:solidFill>
                <a:srgbClr val="241D31"/>
              </a:solidFill>
              <a:latin typeface="Noto Sans KR"/>
              <a:ea typeface="Noto Sans KR"/>
              <a:cs typeface="Noto Sans KR"/>
              <a:sym typeface="Noto Sans KR"/>
            </a:endParaRPr>
          </a:p>
        </p:txBody>
      </p:sp>
      <p:sp>
        <p:nvSpPr>
          <p:cNvPr id="1385" name="Google Shape;1385;p93"/>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389" name="Shape 1389"/>
        <p:cNvGrpSpPr/>
        <p:nvPr/>
      </p:nvGrpSpPr>
      <p:grpSpPr>
        <a:xfrm>
          <a:off x="0" y="0"/>
          <a:ext cx="0" cy="0"/>
          <a:chOff x="0" y="0"/>
          <a:chExt cx="0" cy="0"/>
        </a:xfrm>
      </p:grpSpPr>
      <p:sp>
        <p:nvSpPr>
          <p:cNvPr id="1390" name="Google Shape;1390;p9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391" name="Google Shape;1391;p9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사례 3 — Emaar는 현장 밖까지 경험을 확장했다</a:t>
            </a:r>
            <a:endParaRPr b="1" sz="2700">
              <a:solidFill>
                <a:srgbClr val="241D31"/>
              </a:solidFill>
              <a:latin typeface="Noto Sans KR"/>
              <a:ea typeface="Noto Sans KR"/>
              <a:cs typeface="Noto Sans KR"/>
              <a:sym typeface="Noto Sans KR"/>
            </a:endParaRPr>
          </a:p>
        </p:txBody>
      </p:sp>
      <p:sp>
        <p:nvSpPr>
          <p:cNvPr id="1392" name="Google Shape;1392;p9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82/114</a:t>
            </a:r>
            <a:endParaRPr sz="850">
              <a:solidFill>
                <a:srgbClr val="675F70"/>
              </a:solidFill>
              <a:latin typeface="Noto Sans KR"/>
              <a:ea typeface="Noto Sans KR"/>
              <a:cs typeface="Noto Sans KR"/>
              <a:sym typeface="Noto Sans KR"/>
            </a:endParaRPr>
          </a:p>
        </p:txBody>
      </p:sp>
      <p:sp>
        <p:nvSpPr>
          <p:cNvPr id="1393" name="Google Shape;1393;p9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4" name="Google Shape;1394;p9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5" name="Google Shape;1395;p9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96" name="Google Shape;1396;p9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현장 행사와 티켓 판매 광고</a:t>
            </a:r>
            <a:endParaRPr sz="1550">
              <a:solidFill>
                <a:srgbClr val="675F70"/>
              </a:solidFill>
              <a:latin typeface="Noto Sans KR"/>
              <a:ea typeface="Noto Sans KR"/>
              <a:cs typeface="Noto Sans KR"/>
              <a:sym typeface="Noto Sans KR"/>
            </a:endParaRPr>
          </a:p>
        </p:txBody>
      </p:sp>
      <p:sp>
        <p:nvSpPr>
          <p:cNvPr id="1397" name="Google Shape;1397;p94"/>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현장 행사와 티켓 판매 광고</a:t>
            </a:r>
            <a:endParaRPr b="1" sz="1600">
              <a:solidFill>
                <a:srgbClr val="241D31"/>
              </a:solidFill>
              <a:latin typeface="Noto Sans KR"/>
              <a:ea typeface="Noto Sans KR"/>
              <a:cs typeface="Noto Sans KR"/>
              <a:sym typeface="Noto Sans KR"/>
            </a:endParaRPr>
          </a:p>
        </p:txBody>
      </p:sp>
      <p:sp>
        <p:nvSpPr>
          <p:cNvPr id="1398" name="Google Shape;1398;p94"/>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매진 뒤 글로벌 Live 시청 안내</a:t>
            </a:r>
            <a:endParaRPr b="1" sz="1600">
              <a:solidFill>
                <a:srgbClr val="241D31"/>
              </a:solidFill>
              <a:latin typeface="Noto Sans KR"/>
              <a:ea typeface="Noto Sans KR"/>
              <a:cs typeface="Noto Sans KR"/>
              <a:sym typeface="Noto Sans KR"/>
            </a:endParaRPr>
          </a:p>
        </p:txBody>
      </p:sp>
      <p:sp>
        <p:nvSpPr>
          <p:cNvPr id="1399" name="Google Shape;1399;p94"/>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Live 직전 카운트다운 광고</a:t>
            </a:r>
            <a:endParaRPr b="1" sz="1600">
              <a:solidFill>
                <a:srgbClr val="241D31"/>
              </a:solidFill>
              <a:latin typeface="Noto Sans KR"/>
              <a:ea typeface="Noto Sans KR"/>
              <a:cs typeface="Noto Sans KR"/>
              <a:sym typeface="Noto Sans KR"/>
            </a:endParaRPr>
          </a:p>
        </p:txBody>
      </p:sp>
      <p:sp>
        <p:nvSpPr>
          <p:cNvPr id="1400" name="Google Shape;1400;p94"/>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현장에 못 온 사람도 참여</a:t>
            </a:r>
            <a:endParaRPr b="1" sz="1600">
              <a:solidFill>
                <a:srgbClr val="241D31"/>
              </a:solidFill>
              <a:latin typeface="Noto Sans KR"/>
              <a:ea typeface="Noto Sans KR"/>
              <a:cs typeface="Noto Sans KR"/>
              <a:sym typeface="Noto Sans KR"/>
            </a:endParaRPr>
          </a:p>
        </p:txBody>
      </p:sp>
      <p:sp>
        <p:nvSpPr>
          <p:cNvPr id="1401" name="Google Shape;1401;p9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en-gb.facebook.com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05" name="Shape 1405"/>
        <p:cNvGrpSpPr/>
        <p:nvPr/>
      </p:nvGrpSpPr>
      <p:grpSpPr>
        <a:xfrm>
          <a:off x="0" y="0"/>
          <a:ext cx="0" cy="0"/>
          <a:chOff x="0" y="0"/>
          <a:chExt cx="0" cy="0"/>
        </a:xfrm>
      </p:grpSpPr>
      <p:sp>
        <p:nvSpPr>
          <p:cNvPr id="1406" name="Google Shape;1406;p9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407" name="Google Shape;1407;p9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Emaar 성과 역시 다단계 캠페인의 결과다</a:t>
            </a:r>
            <a:endParaRPr b="1" sz="2700">
              <a:solidFill>
                <a:srgbClr val="241D31"/>
              </a:solidFill>
              <a:latin typeface="Noto Sans KR"/>
              <a:ea typeface="Noto Sans KR"/>
              <a:cs typeface="Noto Sans KR"/>
              <a:sym typeface="Noto Sans KR"/>
            </a:endParaRPr>
          </a:p>
        </p:txBody>
      </p:sp>
      <p:sp>
        <p:nvSpPr>
          <p:cNvPr id="1408" name="Google Shape;1408;p9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83/114</a:t>
            </a:r>
            <a:endParaRPr sz="850">
              <a:solidFill>
                <a:srgbClr val="675F70"/>
              </a:solidFill>
              <a:latin typeface="Noto Sans KR"/>
              <a:ea typeface="Noto Sans KR"/>
              <a:cs typeface="Noto Sans KR"/>
              <a:sym typeface="Noto Sans KR"/>
            </a:endParaRPr>
          </a:p>
        </p:txBody>
      </p:sp>
      <p:sp>
        <p:nvSpPr>
          <p:cNvPr id="1409" name="Google Shape;1409;p9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0" name="Google Shape;1410;p9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1" name="Google Shape;1411;p9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12" name="Google Shape;1412;p9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광고 회상도 16포인트 · 캠페인 인지도 7.7포인트</a:t>
            </a:r>
            <a:endParaRPr sz="1550">
              <a:solidFill>
                <a:srgbClr val="675F70"/>
              </a:solidFill>
              <a:latin typeface="Noto Sans KR"/>
              <a:ea typeface="Noto Sans KR"/>
              <a:cs typeface="Noto Sans KR"/>
              <a:sym typeface="Noto Sans KR"/>
            </a:endParaRPr>
          </a:p>
        </p:txBody>
      </p:sp>
      <p:sp>
        <p:nvSpPr>
          <p:cNvPr id="1413" name="Google Shape;1413;p95"/>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광고 회상도 16포인트 · 캠페인 인지도 7.7포인트</a:t>
            </a:r>
            <a:endParaRPr b="1" sz="1600">
              <a:solidFill>
                <a:srgbClr val="241D31"/>
              </a:solidFill>
              <a:latin typeface="Noto Sans KR"/>
              <a:ea typeface="Noto Sans KR"/>
              <a:cs typeface="Noto Sans KR"/>
              <a:sym typeface="Noto Sans KR"/>
            </a:endParaRPr>
          </a:p>
        </p:txBody>
      </p:sp>
      <p:sp>
        <p:nvSpPr>
          <p:cNvPr id="1414" name="Google Shape;1414;p95"/>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전환 3배 · 판매 5배</a:t>
            </a:r>
            <a:endParaRPr b="1" sz="1600">
              <a:solidFill>
                <a:srgbClr val="241D31"/>
              </a:solidFill>
              <a:latin typeface="Noto Sans KR"/>
              <a:ea typeface="Noto Sans KR"/>
              <a:cs typeface="Noto Sans KR"/>
              <a:sym typeface="Noto Sans KR"/>
            </a:endParaRPr>
          </a:p>
        </p:txBody>
      </p:sp>
      <p:sp>
        <p:nvSpPr>
          <p:cNvPr id="1415" name="Google Shape;1415;p95"/>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티켓 판매·인지 광고·Live 홍보를 합친 결과</a:t>
            </a:r>
            <a:endParaRPr b="1" sz="1600">
              <a:solidFill>
                <a:srgbClr val="241D31"/>
              </a:solidFill>
              <a:latin typeface="Noto Sans KR"/>
              <a:ea typeface="Noto Sans KR"/>
              <a:cs typeface="Noto Sans KR"/>
              <a:sym typeface="Noto Sans KR"/>
            </a:endParaRPr>
          </a:p>
        </p:txBody>
      </p:sp>
      <p:sp>
        <p:nvSpPr>
          <p:cNvPr id="1416" name="Google Shape;1416;p95"/>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지역 축제·발표회·농장 체험·개업 행사에 적용</a:t>
            </a:r>
            <a:endParaRPr b="1" sz="1600">
              <a:solidFill>
                <a:srgbClr val="241D31"/>
              </a:solidFill>
              <a:latin typeface="Noto Sans KR"/>
              <a:ea typeface="Noto Sans KR"/>
              <a:cs typeface="Noto Sans KR"/>
              <a:sym typeface="Noto Sans KR"/>
            </a:endParaRPr>
          </a:p>
        </p:txBody>
      </p:sp>
      <p:sp>
        <p:nvSpPr>
          <p:cNvPr id="1417" name="Google Shape;1417;p95"/>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en-gb.facebook.com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21" name="Shape 1421"/>
        <p:cNvGrpSpPr/>
        <p:nvPr/>
      </p:nvGrpSpPr>
      <p:grpSpPr>
        <a:xfrm>
          <a:off x="0" y="0"/>
          <a:ext cx="0" cy="0"/>
          <a:chOff x="0" y="0"/>
          <a:chExt cx="0" cy="0"/>
        </a:xfrm>
      </p:grpSpPr>
      <p:sp>
        <p:nvSpPr>
          <p:cNvPr id="1422" name="Google Shape;1422;p9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423" name="Google Shape;1423;p9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사례 4 — Live Rooms는 관계망을 연결한다</a:t>
            </a:r>
            <a:endParaRPr b="1" sz="2700">
              <a:solidFill>
                <a:srgbClr val="241D31"/>
              </a:solidFill>
              <a:latin typeface="Noto Sans KR"/>
              <a:ea typeface="Noto Sans KR"/>
              <a:cs typeface="Noto Sans KR"/>
              <a:sym typeface="Noto Sans KR"/>
            </a:endParaRPr>
          </a:p>
        </p:txBody>
      </p:sp>
      <p:sp>
        <p:nvSpPr>
          <p:cNvPr id="1424" name="Google Shape;1424;p9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84/114</a:t>
            </a:r>
            <a:endParaRPr sz="850">
              <a:solidFill>
                <a:srgbClr val="675F70"/>
              </a:solidFill>
              <a:latin typeface="Noto Sans KR"/>
              <a:ea typeface="Noto Sans KR"/>
              <a:cs typeface="Noto Sans KR"/>
              <a:sym typeface="Noto Sans KR"/>
            </a:endParaRPr>
          </a:p>
        </p:txBody>
      </p:sp>
      <p:sp>
        <p:nvSpPr>
          <p:cNvPr id="1425" name="Google Shape;1425;p9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6" name="Google Shape;1426;p9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7" name="Google Shape;1427;p9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28" name="Google Shape;1428;p9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게스트 최대 3명과 공동 진행</a:t>
            </a:r>
            <a:endParaRPr sz="1550">
              <a:solidFill>
                <a:srgbClr val="675F70"/>
              </a:solidFill>
              <a:latin typeface="Noto Sans KR"/>
              <a:ea typeface="Noto Sans KR"/>
              <a:cs typeface="Noto Sans KR"/>
              <a:sym typeface="Noto Sans KR"/>
            </a:endParaRPr>
          </a:p>
        </p:txBody>
      </p:sp>
      <p:sp>
        <p:nvSpPr>
          <p:cNvPr id="1429" name="Google Shape;1429;p9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게스트 최대 3명과 공동 진행</a:t>
            </a:r>
            <a:endParaRPr b="1" sz="1600">
              <a:solidFill>
                <a:srgbClr val="241D31"/>
              </a:solidFill>
              <a:latin typeface="Noto Sans KR"/>
              <a:ea typeface="Noto Sans KR"/>
              <a:cs typeface="Noto Sans KR"/>
              <a:sym typeface="Noto Sans KR"/>
            </a:endParaRPr>
          </a:p>
        </p:txBody>
      </p:sp>
      <p:sp>
        <p:nvSpPr>
          <p:cNvPr id="1430" name="Google Shape;1430;p9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토크쇼 · 인터뷰 · 공동 강의</a:t>
            </a:r>
            <a:endParaRPr b="1" sz="1600">
              <a:solidFill>
                <a:srgbClr val="241D31"/>
              </a:solidFill>
              <a:latin typeface="Noto Sans KR"/>
              <a:ea typeface="Noto Sans KR"/>
              <a:cs typeface="Noto Sans KR"/>
              <a:sym typeface="Noto Sans KR"/>
            </a:endParaRPr>
          </a:p>
        </p:txBody>
      </p:sp>
      <p:sp>
        <p:nvSpPr>
          <p:cNvPr id="1431" name="Google Shape;1431;p9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튜토리얼 · Q&amp;A · 공연 · 공동 창작</a:t>
            </a:r>
            <a:endParaRPr b="1" sz="1600">
              <a:solidFill>
                <a:srgbClr val="241D31"/>
              </a:solidFill>
              <a:latin typeface="Noto Sans KR"/>
              <a:ea typeface="Noto Sans KR"/>
              <a:cs typeface="Noto Sans KR"/>
              <a:sym typeface="Noto Sans KR"/>
            </a:endParaRPr>
          </a:p>
        </p:txBody>
      </p:sp>
      <p:sp>
        <p:nvSpPr>
          <p:cNvPr id="1432" name="Google Shape;1432;p9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게스트의 관계망으로 알림이 확장될 수 있음</a:t>
            </a:r>
            <a:endParaRPr b="1" sz="1600">
              <a:solidFill>
                <a:srgbClr val="241D31"/>
              </a:solidFill>
              <a:latin typeface="Noto Sans KR"/>
              <a:ea typeface="Noto Sans KR"/>
              <a:cs typeface="Noto Sans KR"/>
              <a:sym typeface="Noto Sans KR"/>
            </a:endParaRPr>
          </a:p>
        </p:txBody>
      </p:sp>
      <p:sp>
        <p:nvSpPr>
          <p:cNvPr id="1433" name="Google Shape;1433;p96"/>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about.instagracom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37" name="Shape 1437"/>
        <p:cNvGrpSpPr/>
        <p:nvPr/>
      </p:nvGrpSpPr>
      <p:grpSpPr>
        <a:xfrm>
          <a:off x="0" y="0"/>
          <a:ext cx="0" cy="0"/>
          <a:chOff x="0" y="0"/>
          <a:chExt cx="0" cy="0"/>
        </a:xfrm>
      </p:grpSpPr>
      <p:sp>
        <p:nvSpPr>
          <p:cNvPr id="1438" name="Google Shape;1438;p9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439" name="Google Shape;1439;p9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유명인보다 서로 다른 신뢰를 연결한다</a:t>
            </a:r>
            <a:endParaRPr b="1" sz="2700">
              <a:solidFill>
                <a:srgbClr val="241D31"/>
              </a:solidFill>
              <a:latin typeface="Noto Sans KR"/>
              <a:ea typeface="Noto Sans KR"/>
              <a:cs typeface="Noto Sans KR"/>
              <a:sym typeface="Noto Sans KR"/>
            </a:endParaRPr>
          </a:p>
        </p:txBody>
      </p:sp>
      <p:sp>
        <p:nvSpPr>
          <p:cNvPr id="1440" name="Google Shape;1440;p9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85/114</a:t>
            </a:r>
            <a:endParaRPr sz="850">
              <a:solidFill>
                <a:srgbClr val="675F70"/>
              </a:solidFill>
              <a:latin typeface="Noto Sans KR"/>
              <a:ea typeface="Noto Sans KR"/>
              <a:cs typeface="Noto Sans KR"/>
              <a:sym typeface="Noto Sans KR"/>
            </a:endParaRPr>
          </a:p>
        </p:txBody>
      </p:sp>
      <p:sp>
        <p:nvSpPr>
          <p:cNvPr id="1441" name="Google Shape;1441;p9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2" name="Google Shape;1442;p9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3" name="Google Shape;1443;p9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44" name="Google Shape;1444;p9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사장님 + 단골 고객</a:t>
            </a:r>
            <a:endParaRPr sz="1550">
              <a:solidFill>
                <a:srgbClr val="675F70"/>
              </a:solidFill>
              <a:latin typeface="Noto Sans KR"/>
              <a:ea typeface="Noto Sans KR"/>
              <a:cs typeface="Noto Sans KR"/>
              <a:sym typeface="Noto Sans KR"/>
            </a:endParaRPr>
          </a:p>
        </p:txBody>
      </p:sp>
      <p:sp>
        <p:nvSpPr>
          <p:cNvPr id="1445" name="Google Shape;1445;p9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사장님 + 단골 고객</a:t>
            </a:r>
            <a:endParaRPr b="1" sz="1600">
              <a:solidFill>
                <a:srgbClr val="241D31"/>
              </a:solidFill>
              <a:latin typeface="Noto Sans KR"/>
              <a:ea typeface="Noto Sans KR"/>
              <a:cs typeface="Noto Sans KR"/>
              <a:sym typeface="Noto Sans KR"/>
            </a:endParaRPr>
          </a:p>
        </p:txBody>
      </p:sp>
      <p:sp>
        <p:nvSpPr>
          <p:cNvPr id="1446" name="Google Shape;1446;p9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강사 + 수강생 · 생산자 + 판매자</a:t>
            </a:r>
            <a:endParaRPr b="1" sz="1600">
              <a:solidFill>
                <a:srgbClr val="241D31"/>
              </a:solidFill>
              <a:latin typeface="Noto Sans KR"/>
              <a:ea typeface="Noto Sans KR"/>
              <a:cs typeface="Noto Sans KR"/>
              <a:sym typeface="Noto Sans KR"/>
            </a:endParaRPr>
          </a:p>
        </p:txBody>
      </p:sp>
      <p:sp>
        <p:nvSpPr>
          <p:cNvPr id="1447" name="Google Shape;1447;p9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전문가 + 진행자 · 지역 업체 + 협력 업체</a:t>
            </a:r>
            <a:endParaRPr b="1" sz="1600">
              <a:solidFill>
                <a:srgbClr val="241D31"/>
              </a:solidFill>
              <a:latin typeface="Noto Sans KR"/>
              <a:ea typeface="Noto Sans KR"/>
              <a:cs typeface="Noto Sans KR"/>
              <a:sym typeface="Noto Sans KR"/>
            </a:endParaRPr>
          </a:p>
        </p:txBody>
      </p:sp>
      <p:sp>
        <p:nvSpPr>
          <p:cNvPr id="1448" name="Google Shape;1448;p9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각자의 전문성과 관계를 빌려 신뢰 확인</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52" name="Shape 1452"/>
        <p:cNvGrpSpPr/>
        <p:nvPr/>
      </p:nvGrpSpPr>
      <p:grpSpPr>
        <a:xfrm>
          <a:off x="0" y="0"/>
          <a:ext cx="0" cy="0"/>
          <a:chOff x="0" y="0"/>
          <a:chExt cx="0" cy="0"/>
        </a:xfrm>
      </p:grpSpPr>
      <p:sp>
        <p:nvSpPr>
          <p:cNvPr id="1453" name="Google Shape;1453;p9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454" name="Google Shape;1454;p9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전 1 — 목표를 하나만 정한다</a:t>
            </a:r>
            <a:endParaRPr b="1" sz="2700">
              <a:solidFill>
                <a:srgbClr val="241D31"/>
              </a:solidFill>
              <a:latin typeface="Noto Sans KR"/>
              <a:ea typeface="Noto Sans KR"/>
              <a:cs typeface="Noto Sans KR"/>
              <a:sym typeface="Noto Sans KR"/>
            </a:endParaRPr>
          </a:p>
        </p:txBody>
      </p:sp>
      <p:sp>
        <p:nvSpPr>
          <p:cNvPr id="1455" name="Google Shape;1455;p9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86/114</a:t>
            </a:r>
            <a:endParaRPr sz="850">
              <a:solidFill>
                <a:srgbClr val="675F70"/>
              </a:solidFill>
              <a:latin typeface="Noto Sans KR"/>
              <a:ea typeface="Noto Sans KR"/>
              <a:cs typeface="Noto Sans KR"/>
              <a:sym typeface="Noto Sans KR"/>
            </a:endParaRPr>
          </a:p>
        </p:txBody>
      </p:sp>
      <p:sp>
        <p:nvSpPr>
          <p:cNvPr id="1456" name="Google Shape;1456;p9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7" name="Google Shape;1457;p9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8" name="Google Shape;1458;p9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59" name="Google Shape;1459;p9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신제품·서비스 소개</a:t>
            </a:r>
            <a:endParaRPr sz="1550">
              <a:solidFill>
                <a:srgbClr val="675F70"/>
              </a:solidFill>
              <a:latin typeface="Noto Sans KR"/>
              <a:ea typeface="Noto Sans KR"/>
              <a:cs typeface="Noto Sans KR"/>
              <a:sym typeface="Noto Sans KR"/>
            </a:endParaRPr>
          </a:p>
        </p:txBody>
      </p:sp>
      <p:sp>
        <p:nvSpPr>
          <p:cNvPr id="1460" name="Google Shape;1460;p9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신제품·서비스 소개</a:t>
            </a:r>
            <a:endParaRPr b="1" sz="1600">
              <a:solidFill>
                <a:srgbClr val="241D31"/>
              </a:solidFill>
              <a:latin typeface="Noto Sans KR"/>
              <a:ea typeface="Noto Sans KR"/>
              <a:cs typeface="Noto Sans KR"/>
              <a:sym typeface="Noto Sans KR"/>
            </a:endParaRPr>
          </a:p>
        </p:txBody>
      </p:sp>
      <p:sp>
        <p:nvSpPr>
          <p:cNvPr id="1461" name="Google Shape;1461;p9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전문성 증명 · 고객 질문 해결</a:t>
            </a:r>
            <a:endParaRPr b="1" sz="1600">
              <a:solidFill>
                <a:srgbClr val="241D31"/>
              </a:solidFill>
              <a:latin typeface="Noto Sans KR"/>
              <a:ea typeface="Noto Sans KR"/>
              <a:cs typeface="Noto Sans KR"/>
              <a:sym typeface="Noto Sans KR"/>
            </a:endParaRPr>
          </a:p>
        </p:txBody>
      </p:sp>
      <p:sp>
        <p:nvSpPr>
          <p:cNvPr id="1462" name="Google Shape;1462;p9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공동체 형성 · 판매나 신청 유도</a:t>
            </a:r>
            <a:endParaRPr b="1" sz="1600">
              <a:solidFill>
                <a:srgbClr val="241D31"/>
              </a:solidFill>
              <a:latin typeface="Noto Sans KR"/>
              <a:ea typeface="Noto Sans KR"/>
              <a:cs typeface="Noto Sans KR"/>
              <a:sym typeface="Noto Sans KR"/>
            </a:endParaRPr>
          </a:p>
        </p:txBody>
      </p:sp>
      <p:sp>
        <p:nvSpPr>
          <p:cNvPr id="1463" name="Google Shape;1463;p9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한 방송에서 모두 달성하려 하지 않기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67" name="Shape 1467"/>
        <p:cNvGrpSpPr/>
        <p:nvPr/>
      </p:nvGrpSpPr>
      <p:grpSpPr>
        <a:xfrm>
          <a:off x="0" y="0"/>
          <a:ext cx="0" cy="0"/>
          <a:chOff x="0" y="0"/>
          <a:chExt cx="0" cy="0"/>
        </a:xfrm>
      </p:grpSpPr>
      <p:sp>
        <p:nvSpPr>
          <p:cNvPr id="1468" name="Google Shape;1468;p9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469" name="Google Shape;1469;p9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전 2 — 예약 가능한 범위를 확인한다</a:t>
            </a:r>
            <a:endParaRPr b="1" sz="2700">
              <a:solidFill>
                <a:srgbClr val="241D31"/>
              </a:solidFill>
              <a:latin typeface="Noto Sans KR"/>
              <a:ea typeface="Noto Sans KR"/>
              <a:cs typeface="Noto Sans KR"/>
              <a:sym typeface="Noto Sans KR"/>
            </a:endParaRPr>
          </a:p>
        </p:txBody>
      </p:sp>
      <p:sp>
        <p:nvSpPr>
          <p:cNvPr id="1470" name="Google Shape;1470;p9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87/114</a:t>
            </a:r>
            <a:endParaRPr sz="850">
              <a:solidFill>
                <a:srgbClr val="675F70"/>
              </a:solidFill>
              <a:latin typeface="Noto Sans KR"/>
              <a:ea typeface="Noto Sans KR"/>
              <a:cs typeface="Noto Sans KR"/>
              <a:sym typeface="Noto Sans KR"/>
            </a:endParaRPr>
          </a:p>
        </p:txBody>
      </p:sp>
      <p:sp>
        <p:nvSpPr>
          <p:cNvPr id="1471" name="Google Shape;1471;p9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2" name="Google Shape;1472;p9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3" name="Google Shape;1473;p9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4" name="Google Shape;1474;p9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공식 안내: 1시간 전부터 최대 90일 전 예약</a:t>
            </a:r>
            <a:endParaRPr sz="1550">
              <a:solidFill>
                <a:srgbClr val="675F70"/>
              </a:solidFill>
              <a:latin typeface="Noto Sans KR"/>
              <a:ea typeface="Noto Sans KR"/>
              <a:cs typeface="Noto Sans KR"/>
              <a:sym typeface="Noto Sans KR"/>
            </a:endParaRPr>
          </a:p>
        </p:txBody>
      </p:sp>
      <p:sp>
        <p:nvSpPr>
          <p:cNvPr id="1475" name="Google Shape;1475;p9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공식 안내: 1시간 전부터 최대 90일 전 예약</a:t>
            </a:r>
            <a:endParaRPr b="1" sz="1600">
              <a:solidFill>
                <a:srgbClr val="241D31"/>
              </a:solidFill>
              <a:latin typeface="Noto Sans KR"/>
              <a:ea typeface="Noto Sans KR"/>
              <a:cs typeface="Noto Sans KR"/>
              <a:sym typeface="Noto Sans KR"/>
            </a:endParaRPr>
          </a:p>
        </p:txBody>
      </p:sp>
      <p:sp>
        <p:nvSpPr>
          <p:cNvPr id="1476" name="Google Shape;1476;p9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프로필에서 일정 확인·알림 설정</a:t>
            </a:r>
            <a:endParaRPr b="1" sz="1600">
              <a:solidFill>
                <a:srgbClr val="241D31"/>
              </a:solidFill>
              <a:latin typeface="Noto Sans KR"/>
              <a:ea typeface="Noto Sans KR"/>
              <a:cs typeface="Noto Sans KR"/>
              <a:sym typeface="Noto Sans KR"/>
            </a:endParaRPr>
          </a:p>
        </p:txBody>
      </p:sp>
      <p:sp>
        <p:nvSpPr>
          <p:cNvPr id="1477" name="Google Shape;1477;p9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계정에 예약 메뉴가 보이는지 당일 확인</a:t>
            </a:r>
            <a:endParaRPr b="1" sz="1600">
              <a:solidFill>
                <a:srgbClr val="241D31"/>
              </a:solidFill>
              <a:latin typeface="Noto Sans KR"/>
              <a:ea typeface="Noto Sans KR"/>
              <a:cs typeface="Noto Sans KR"/>
              <a:sym typeface="Noto Sans KR"/>
            </a:endParaRPr>
          </a:p>
        </p:txBody>
      </p:sp>
      <p:sp>
        <p:nvSpPr>
          <p:cNvPr id="1478" name="Google Shape;1478;p9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메뉴가 없으면 Stories 예고로 대체</a:t>
            </a:r>
            <a:endParaRPr b="1" sz="1600">
              <a:solidFill>
                <a:srgbClr val="241D31"/>
              </a:solidFill>
              <a:latin typeface="Noto Sans KR"/>
              <a:ea typeface="Noto Sans KR"/>
              <a:cs typeface="Noto Sans KR"/>
              <a:sym typeface="Noto Sans KR"/>
            </a:endParaRPr>
          </a:p>
        </p:txBody>
      </p:sp>
      <p:sp>
        <p:nvSpPr>
          <p:cNvPr id="1479" name="Google Shape;1479;p9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83" name="Shape 1483"/>
        <p:cNvGrpSpPr/>
        <p:nvPr/>
      </p:nvGrpSpPr>
      <p:grpSpPr>
        <a:xfrm>
          <a:off x="0" y="0"/>
          <a:ext cx="0" cy="0"/>
          <a:chOff x="0" y="0"/>
          <a:chExt cx="0" cy="0"/>
        </a:xfrm>
      </p:grpSpPr>
      <p:sp>
        <p:nvSpPr>
          <p:cNvPr id="1484" name="Google Shape;1484;p10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485" name="Google Shape;1485;p10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Live 전 3 — 게시물·Stories·Reels로 예고한다</a:t>
            </a:r>
            <a:endParaRPr b="1" sz="2400">
              <a:solidFill>
                <a:srgbClr val="241D31"/>
              </a:solidFill>
              <a:latin typeface="Noto Sans KR"/>
              <a:ea typeface="Noto Sans KR"/>
              <a:cs typeface="Noto Sans KR"/>
              <a:sym typeface="Noto Sans KR"/>
            </a:endParaRPr>
          </a:p>
        </p:txBody>
      </p:sp>
      <p:sp>
        <p:nvSpPr>
          <p:cNvPr id="1486" name="Google Shape;1486;p10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88/114</a:t>
            </a:r>
            <a:endParaRPr sz="850">
              <a:solidFill>
                <a:srgbClr val="675F70"/>
              </a:solidFill>
              <a:latin typeface="Noto Sans KR"/>
              <a:ea typeface="Noto Sans KR"/>
              <a:cs typeface="Noto Sans KR"/>
              <a:sym typeface="Noto Sans KR"/>
            </a:endParaRPr>
          </a:p>
        </p:txBody>
      </p:sp>
      <p:sp>
        <p:nvSpPr>
          <p:cNvPr id="1487" name="Google Shape;1487;p10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8" name="Google Shape;1488;p10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89" name="Google Shape;1489;p10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90" name="Google Shape;1490;p10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누구를 위한 방송인가</a:t>
            </a:r>
            <a:endParaRPr sz="1550">
              <a:solidFill>
                <a:srgbClr val="675F70"/>
              </a:solidFill>
              <a:latin typeface="Noto Sans KR"/>
              <a:ea typeface="Noto Sans KR"/>
              <a:cs typeface="Noto Sans KR"/>
              <a:sym typeface="Noto Sans KR"/>
            </a:endParaRPr>
          </a:p>
        </p:txBody>
      </p:sp>
      <p:sp>
        <p:nvSpPr>
          <p:cNvPr id="1491" name="Google Shape;1491;p10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누구를 위한 방송인가</a:t>
            </a:r>
            <a:endParaRPr b="1" sz="1600">
              <a:solidFill>
                <a:srgbClr val="241D31"/>
              </a:solidFill>
              <a:latin typeface="Noto Sans KR"/>
              <a:ea typeface="Noto Sans KR"/>
              <a:cs typeface="Noto Sans KR"/>
              <a:sym typeface="Noto Sans KR"/>
            </a:endParaRPr>
          </a:p>
        </p:txBody>
      </p:sp>
      <p:sp>
        <p:nvSpPr>
          <p:cNvPr id="1492" name="Google Shape;1492;p10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무엇을 알려주는가 · 언제 시작하는가</a:t>
            </a:r>
            <a:endParaRPr b="1" sz="1600">
              <a:solidFill>
                <a:srgbClr val="241D31"/>
              </a:solidFill>
              <a:latin typeface="Noto Sans KR"/>
              <a:ea typeface="Noto Sans KR"/>
              <a:cs typeface="Noto Sans KR"/>
              <a:sym typeface="Noto Sans KR"/>
            </a:endParaRPr>
          </a:p>
        </p:txBody>
      </p:sp>
      <p:sp>
        <p:nvSpPr>
          <p:cNvPr id="1493" name="Google Shape;1493;p10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참여하면 무엇을 얻는가</a:t>
            </a:r>
            <a:endParaRPr b="1" sz="1600">
              <a:solidFill>
                <a:srgbClr val="241D31"/>
              </a:solidFill>
              <a:latin typeface="Noto Sans KR"/>
              <a:ea typeface="Noto Sans KR"/>
              <a:cs typeface="Noto Sans KR"/>
              <a:sym typeface="Noto Sans KR"/>
            </a:endParaRPr>
          </a:p>
        </p:txBody>
      </p:sp>
      <p:sp>
        <p:nvSpPr>
          <p:cNvPr id="1494" name="Google Shape;1494;p10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미리 받을 질문은 무엇인가</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498" name="Shape 1498"/>
        <p:cNvGrpSpPr/>
        <p:nvPr/>
      </p:nvGrpSpPr>
      <p:grpSpPr>
        <a:xfrm>
          <a:off x="0" y="0"/>
          <a:ext cx="0" cy="0"/>
          <a:chOff x="0" y="0"/>
          <a:chExt cx="0" cy="0"/>
        </a:xfrm>
      </p:grpSpPr>
      <p:sp>
        <p:nvSpPr>
          <p:cNvPr id="1499" name="Google Shape;1499;p101"/>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00" name="Google Shape;1500;p10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Live 전 4 — Practice로 기술 위험을 줄인다</a:t>
            </a:r>
            <a:endParaRPr b="1" sz="2400">
              <a:solidFill>
                <a:srgbClr val="241D31"/>
              </a:solidFill>
              <a:latin typeface="Noto Sans KR"/>
              <a:ea typeface="Noto Sans KR"/>
              <a:cs typeface="Noto Sans KR"/>
              <a:sym typeface="Noto Sans KR"/>
            </a:endParaRPr>
          </a:p>
        </p:txBody>
      </p:sp>
      <p:sp>
        <p:nvSpPr>
          <p:cNvPr id="1501" name="Google Shape;1501;p10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89/114</a:t>
            </a:r>
            <a:endParaRPr sz="850">
              <a:solidFill>
                <a:srgbClr val="675F70"/>
              </a:solidFill>
              <a:latin typeface="Noto Sans KR"/>
              <a:ea typeface="Noto Sans KR"/>
              <a:cs typeface="Noto Sans KR"/>
              <a:sym typeface="Noto Sans KR"/>
            </a:endParaRPr>
          </a:p>
        </p:txBody>
      </p:sp>
      <p:sp>
        <p:nvSpPr>
          <p:cNvPr id="1502" name="Google Shape;1502;p101"/>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3" name="Google Shape;1503;p101"/>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4" name="Google Shape;1504;p101"/>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05" name="Google Shape;1505;p10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인터넷 · 조명 · 마이크 · 주변 소음</a:t>
            </a:r>
            <a:endParaRPr sz="1550">
              <a:solidFill>
                <a:srgbClr val="675F70"/>
              </a:solidFill>
              <a:latin typeface="Noto Sans KR"/>
              <a:ea typeface="Noto Sans KR"/>
              <a:cs typeface="Noto Sans KR"/>
              <a:sym typeface="Noto Sans KR"/>
            </a:endParaRPr>
          </a:p>
        </p:txBody>
      </p:sp>
      <p:sp>
        <p:nvSpPr>
          <p:cNvPr id="1506" name="Google Shape;1506;p101"/>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인터넷 · 조명 · 마이크 · 주변 소음</a:t>
            </a:r>
            <a:endParaRPr b="1" sz="1600">
              <a:solidFill>
                <a:srgbClr val="241D31"/>
              </a:solidFill>
              <a:latin typeface="Noto Sans KR"/>
              <a:ea typeface="Noto Sans KR"/>
              <a:cs typeface="Noto Sans KR"/>
              <a:sym typeface="Noto Sans KR"/>
            </a:endParaRPr>
          </a:p>
        </p:txBody>
      </p:sp>
      <p:sp>
        <p:nvSpPr>
          <p:cNvPr id="1507" name="Google Shape;1507;p101"/>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알림 차단 · 시연 자료 순서</a:t>
            </a:r>
            <a:endParaRPr b="1" sz="1600">
              <a:solidFill>
                <a:srgbClr val="241D31"/>
              </a:solidFill>
              <a:latin typeface="Noto Sans KR"/>
              <a:ea typeface="Noto Sans KR"/>
              <a:cs typeface="Noto Sans KR"/>
              <a:sym typeface="Noto Sans KR"/>
            </a:endParaRPr>
          </a:p>
        </p:txBody>
      </p:sp>
      <p:sp>
        <p:nvSpPr>
          <p:cNvPr id="1508" name="Google Shape;1508;p101"/>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카메라 위치 · 충전 · 삼각대</a:t>
            </a:r>
            <a:endParaRPr b="1" sz="1600">
              <a:solidFill>
                <a:srgbClr val="241D31"/>
              </a:solidFill>
              <a:latin typeface="Noto Sans KR"/>
              <a:ea typeface="Noto Sans KR"/>
              <a:cs typeface="Noto Sans KR"/>
              <a:sym typeface="Noto Sans KR"/>
            </a:endParaRPr>
          </a:p>
        </p:txBody>
      </p:sp>
      <p:sp>
        <p:nvSpPr>
          <p:cNvPr id="1509" name="Google Shape;1509;p101"/>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계정에 Practice가 보일 때만 사용</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513" name="Shape 1513"/>
        <p:cNvGrpSpPr/>
        <p:nvPr/>
      </p:nvGrpSpPr>
      <p:grpSpPr>
        <a:xfrm>
          <a:off x="0" y="0"/>
          <a:ext cx="0" cy="0"/>
          <a:chOff x="0" y="0"/>
          <a:chExt cx="0" cy="0"/>
        </a:xfrm>
      </p:grpSpPr>
      <p:sp>
        <p:nvSpPr>
          <p:cNvPr id="1514" name="Google Shape;1514;p10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15" name="Google Shape;1515;p10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중 1 — 처음 몇 분은 입장 시간</a:t>
            </a:r>
            <a:endParaRPr b="1" sz="2700">
              <a:solidFill>
                <a:srgbClr val="241D31"/>
              </a:solidFill>
              <a:latin typeface="Noto Sans KR"/>
              <a:ea typeface="Noto Sans KR"/>
              <a:cs typeface="Noto Sans KR"/>
              <a:sym typeface="Noto Sans KR"/>
            </a:endParaRPr>
          </a:p>
        </p:txBody>
      </p:sp>
      <p:sp>
        <p:nvSpPr>
          <p:cNvPr id="1516" name="Google Shape;1516;p10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90/114</a:t>
            </a:r>
            <a:endParaRPr sz="850">
              <a:solidFill>
                <a:srgbClr val="675F70"/>
              </a:solidFill>
              <a:latin typeface="Noto Sans KR"/>
              <a:ea typeface="Noto Sans KR"/>
              <a:cs typeface="Noto Sans KR"/>
              <a:sym typeface="Noto Sans KR"/>
            </a:endParaRPr>
          </a:p>
        </p:txBody>
      </p:sp>
      <p:sp>
        <p:nvSpPr>
          <p:cNvPr id="1517" name="Google Shape;1517;p10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8" name="Google Shape;1518;p10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19" name="Google Shape;1519;p10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0" name="Google Shape;1520;p10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인사와 자기소개</a:t>
            </a:r>
            <a:endParaRPr sz="1550">
              <a:solidFill>
                <a:srgbClr val="675F70"/>
              </a:solidFill>
              <a:latin typeface="Noto Sans KR"/>
              <a:ea typeface="Noto Sans KR"/>
              <a:cs typeface="Noto Sans KR"/>
              <a:sym typeface="Noto Sans KR"/>
            </a:endParaRPr>
          </a:p>
        </p:txBody>
      </p:sp>
      <p:sp>
        <p:nvSpPr>
          <p:cNvPr id="1521" name="Google Shape;1521;p102"/>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인사와 자기소개</a:t>
            </a:r>
            <a:endParaRPr b="1" sz="1600">
              <a:solidFill>
                <a:srgbClr val="241D31"/>
              </a:solidFill>
              <a:latin typeface="Noto Sans KR"/>
              <a:ea typeface="Noto Sans KR"/>
              <a:cs typeface="Noto Sans KR"/>
              <a:sym typeface="Noto Sans KR"/>
            </a:endParaRPr>
          </a:p>
        </p:txBody>
      </p:sp>
      <p:sp>
        <p:nvSpPr>
          <p:cNvPr id="1522" name="Google Shape;1522;p102"/>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오늘 다룰 질문</a:t>
            </a:r>
            <a:endParaRPr b="1" sz="1600">
              <a:solidFill>
                <a:srgbClr val="241D31"/>
              </a:solidFill>
              <a:latin typeface="Noto Sans KR"/>
              <a:ea typeface="Noto Sans KR"/>
              <a:cs typeface="Noto Sans KR"/>
              <a:sym typeface="Noto Sans KR"/>
            </a:endParaRPr>
          </a:p>
        </p:txBody>
      </p:sp>
      <p:sp>
        <p:nvSpPr>
          <p:cNvPr id="1523" name="Google Shape;1523;p102"/>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진행 순서</a:t>
            </a:r>
            <a:endParaRPr b="1" sz="1600">
              <a:solidFill>
                <a:srgbClr val="241D31"/>
              </a:solidFill>
              <a:latin typeface="Noto Sans KR"/>
              <a:ea typeface="Noto Sans KR"/>
              <a:cs typeface="Noto Sans KR"/>
              <a:sym typeface="Noto Sans KR"/>
            </a:endParaRPr>
          </a:p>
        </p:txBody>
      </p:sp>
      <p:sp>
        <p:nvSpPr>
          <p:cNvPr id="1524" name="Google Shape;1524;p102"/>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댓글·질문 참여 방법</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528" name="Shape 1528"/>
        <p:cNvGrpSpPr/>
        <p:nvPr/>
      </p:nvGrpSpPr>
      <p:grpSpPr>
        <a:xfrm>
          <a:off x="0" y="0"/>
          <a:ext cx="0" cy="0"/>
          <a:chOff x="0" y="0"/>
          <a:chExt cx="0" cy="0"/>
        </a:xfrm>
      </p:grpSpPr>
      <p:sp>
        <p:nvSpPr>
          <p:cNvPr id="1529" name="Google Shape;1529;p10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30" name="Google Shape;1530;p10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중 2 — 핵심 안내를 댓글로 고정</a:t>
            </a:r>
            <a:endParaRPr b="1" sz="2700">
              <a:solidFill>
                <a:srgbClr val="241D31"/>
              </a:solidFill>
              <a:latin typeface="Noto Sans KR"/>
              <a:ea typeface="Noto Sans KR"/>
              <a:cs typeface="Noto Sans KR"/>
              <a:sym typeface="Noto Sans KR"/>
            </a:endParaRPr>
          </a:p>
        </p:txBody>
      </p:sp>
      <p:sp>
        <p:nvSpPr>
          <p:cNvPr id="1531" name="Google Shape;1531;p10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91/114</a:t>
            </a:r>
            <a:endParaRPr sz="850">
              <a:solidFill>
                <a:srgbClr val="675F70"/>
              </a:solidFill>
              <a:latin typeface="Noto Sans KR"/>
              <a:ea typeface="Noto Sans KR"/>
              <a:cs typeface="Noto Sans KR"/>
              <a:sym typeface="Noto Sans KR"/>
            </a:endParaRPr>
          </a:p>
        </p:txBody>
      </p:sp>
      <p:sp>
        <p:nvSpPr>
          <p:cNvPr id="1532" name="Google Shape;1532;p10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3" name="Google Shape;1533;p10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4" name="Google Shape;1534;p10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5" name="Google Shape;1535;p10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오늘 주제: Instagram 게시물 주제 찾기</a:t>
            </a:r>
            <a:endParaRPr sz="1550">
              <a:solidFill>
                <a:srgbClr val="675F70"/>
              </a:solidFill>
              <a:latin typeface="Noto Sans KR"/>
              <a:ea typeface="Noto Sans KR"/>
              <a:cs typeface="Noto Sans KR"/>
              <a:sym typeface="Noto Sans KR"/>
            </a:endParaRPr>
          </a:p>
        </p:txBody>
      </p:sp>
      <p:sp>
        <p:nvSpPr>
          <p:cNvPr id="1536" name="Google Shape;1536;p103"/>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오늘 주제: Instagram 게시물 주제 찾기</a:t>
            </a:r>
            <a:endParaRPr b="1" sz="1600">
              <a:solidFill>
                <a:srgbClr val="241D31"/>
              </a:solidFill>
              <a:latin typeface="Noto Sans KR"/>
              <a:ea typeface="Noto Sans KR"/>
              <a:cs typeface="Noto Sans KR"/>
              <a:sym typeface="Noto Sans KR"/>
            </a:endParaRPr>
          </a:p>
        </p:txBody>
      </p:sp>
      <p:sp>
        <p:nvSpPr>
          <p:cNvPr id="1537" name="Google Shape;1537;p103"/>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질문은 댓글에 남겨주세요</a:t>
            </a:r>
            <a:endParaRPr b="1" sz="1600">
              <a:solidFill>
                <a:srgbClr val="241D31"/>
              </a:solidFill>
              <a:latin typeface="Noto Sans KR"/>
              <a:ea typeface="Noto Sans KR"/>
              <a:cs typeface="Noto Sans KR"/>
              <a:sym typeface="Noto Sans KR"/>
            </a:endParaRPr>
          </a:p>
        </p:txBody>
      </p:sp>
      <p:sp>
        <p:nvSpPr>
          <p:cNvPr id="1538" name="Google Shape;1538;p103"/>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늦게 온 사람도 맥락 이해</a:t>
            </a:r>
            <a:endParaRPr b="1" sz="1600">
              <a:solidFill>
                <a:srgbClr val="241D31"/>
              </a:solidFill>
              <a:latin typeface="Noto Sans KR"/>
              <a:ea typeface="Noto Sans KR"/>
              <a:cs typeface="Noto Sans KR"/>
              <a:sym typeface="Noto Sans KR"/>
            </a:endParaRPr>
          </a:p>
        </p:txBody>
      </p:sp>
      <p:sp>
        <p:nvSpPr>
          <p:cNvPr id="1539" name="Google Shape;1539;p103"/>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계정에 고정 기능이 보일 때 사용</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543" name="Shape 1543"/>
        <p:cNvGrpSpPr/>
        <p:nvPr/>
      </p:nvGrpSpPr>
      <p:grpSpPr>
        <a:xfrm>
          <a:off x="0" y="0"/>
          <a:ext cx="0" cy="0"/>
          <a:chOff x="0" y="0"/>
          <a:chExt cx="0" cy="0"/>
        </a:xfrm>
      </p:grpSpPr>
      <p:sp>
        <p:nvSpPr>
          <p:cNvPr id="1544" name="Google Shape;1544;p10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45" name="Google Shape;1545;p10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중 3 — 댓글은 실제 고객 질문으로 읽는다</a:t>
            </a:r>
            <a:endParaRPr b="1" sz="2700">
              <a:solidFill>
                <a:srgbClr val="241D31"/>
              </a:solidFill>
              <a:latin typeface="Noto Sans KR"/>
              <a:ea typeface="Noto Sans KR"/>
              <a:cs typeface="Noto Sans KR"/>
              <a:sym typeface="Noto Sans KR"/>
            </a:endParaRPr>
          </a:p>
        </p:txBody>
      </p:sp>
      <p:sp>
        <p:nvSpPr>
          <p:cNvPr id="1546" name="Google Shape;1546;p10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92/114</a:t>
            </a:r>
            <a:endParaRPr sz="850">
              <a:solidFill>
                <a:srgbClr val="675F70"/>
              </a:solidFill>
              <a:latin typeface="Noto Sans KR"/>
              <a:ea typeface="Noto Sans KR"/>
              <a:cs typeface="Noto Sans KR"/>
              <a:sym typeface="Noto Sans KR"/>
            </a:endParaRPr>
          </a:p>
        </p:txBody>
      </p:sp>
      <p:sp>
        <p:nvSpPr>
          <p:cNvPr id="1547" name="Google Shape;1547;p10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8" name="Google Shape;1548;p10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49" name="Google Shape;1549;p10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0" name="Google Shape;1550;p10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댓글과 이름을 읽고 답하기</a:t>
            </a:r>
            <a:endParaRPr sz="1550">
              <a:solidFill>
                <a:srgbClr val="675F70"/>
              </a:solidFill>
              <a:latin typeface="Noto Sans KR"/>
              <a:ea typeface="Noto Sans KR"/>
              <a:cs typeface="Noto Sans KR"/>
              <a:sym typeface="Noto Sans KR"/>
            </a:endParaRPr>
          </a:p>
        </p:txBody>
      </p:sp>
      <p:sp>
        <p:nvSpPr>
          <p:cNvPr id="1551" name="Google Shape;1551;p104"/>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댓글과 이름을 읽고 답하기</a:t>
            </a:r>
            <a:endParaRPr b="1" sz="1600">
              <a:solidFill>
                <a:srgbClr val="241D31"/>
              </a:solidFill>
              <a:latin typeface="Noto Sans KR"/>
              <a:ea typeface="Noto Sans KR"/>
              <a:cs typeface="Noto Sans KR"/>
              <a:sym typeface="Noto Sans KR"/>
            </a:endParaRPr>
          </a:p>
        </p:txBody>
      </p:sp>
      <p:sp>
        <p:nvSpPr>
          <p:cNvPr id="1552" name="Google Shape;1552;p104"/>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억지 댓글 수보다 실제 질문</a:t>
            </a:r>
            <a:endParaRPr b="1" sz="1600">
              <a:solidFill>
                <a:srgbClr val="241D31"/>
              </a:solidFill>
              <a:latin typeface="Noto Sans KR"/>
              <a:ea typeface="Noto Sans KR"/>
              <a:cs typeface="Noto Sans KR"/>
              <a:sym typeface="Noto Sans KR"/>
            </a:endParaRPr>
          </a:p>
        </p:txBody>
      </p:sp>
      <p:sp>
        <p:nvSpPr>
          <p:cNvPr id="1553" name="Google Shape;1553;p104"/>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비슷한 질문은 묶어서 답하기</a:t>
            </a:r>
            <a:endParaRPr b="1" sz="1600">
              <a:solidFill>
                <a:srgbClr val="241D31"/>
              </a:solidFill>
              <a:latin typeface="Noto Sans KR"/>
              <a:ea typeface="Noto Sans KR"/>
              <a:cs typeface="Noto Sans KR"/>
              <a:sym typeface="Noto Sans KR"/>
            </a:endParaRPr>
          </a:p>
        </p:txBody>
      </p:sp>
      <p:sp>
        <p:nvSpPr>
          <p:cNvPr id="1554" name="Google Shape;1554;p104"/>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답하지 못한 질문은 후속 콘텐츠로</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558" name="Shape 1558"/>
        <p:cNvGrpSpPr/>
        <p:nvPr/>
      </p:nvGrpSpPr>
      <p:grpSpPr>
        <a:xfrm>
          <a:off x="0" y="0"/>
          <a:ext cx="0" cy="0"/>
          <a:chOff x="0" y="0"/>
          <a:chExt cx="0" cy="0"/>
        </a:xfrm>
      </p:grpSpPr>
      <p:sp>
        <p:nvSpPr>
          <p:cNvPr id="1559" name="Google Shape;1559;p10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60" name="Google Shape;1560;p10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중 4 — Q&amp;A와 게스트 역할을 나눈다</a:t>
            </a:r>
            <a:endParaRPr b="1" sz="2700">
              <a:solidFill>
                <a:srgbClr val="241D31"/>
              </a:solidFill>
              <a:latin typeface="Noto Sans KR"/>
              <a:ea typeface="Noto Sans KR"/>
              <a:cs typeface="Noto Sans KR"/>
              <a:sym typeface="Noto Sans KR"/>
            </a:endParaRPr>
          </a:p>
        </p:txBody>
      </p:sp>
      <p:sp>
        <p:nvSpPr>
          <p:cNvPr id="1561" name="Google Shape;1561;p10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93/114</a:t>
            </a:r>
            <a:endParaRPr sz="850">
              <a:solidFill>
                <a:srgbClr val="675F70"/>
              </a:solidFill>
              <a:latin typeface="Noto Sans KR"/>
              <a:ea typeface="Noto Sans KR"/>
              <a:cs typeface="Noto Sans KR"/>
              <a:sym typeface="Noto Sans KR"/>
            </a:endParaRPr>
          </a:p>
        </p:txBody>
      </p:sp>
      <p:sp>
        <p:nvSpPr>
          <p:cNvPr id="1562" name="Google Shape;1562;p10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3" name="Google Shape;1563;p10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4" name="Google Shape;1564;p10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65" name="Google Shape;1565;p10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Stories 질문 스티커로 사전 질문</a:t>
            </a:r>
            <a:endParaRPr sz="1550">
              <a:solidFill>
                <a:srgbClr val="675F70"/>
              </a:solidFill>
              <a:latin typeface="Noto Sans KR"/>
              <a:ea typeface="Noto Sans KR"/>
              <a:cs typeface="Noto Sans KR"/>
              <a:sym typeface="Noto Sans KR"/>
            </a:endParaRPr>
          </a:p>
        </p:txBody>
      </p:sp>
      <p:sp>
        <p:nvSpPr>
          <p:cNvPr id="1566" name="Google Shape;1566;p105"/>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Stories 질문 스티커로 사전 질문</a:t>
            </a:r>
            <a:endParaRPr b="1" sz="1600">
              <a:solidFill>
                <a:srgbClr val="241D31"/>
              </a:solidFill>
              <a:latin typeface="Noto Sans KR"/>
              <a:ea typeface="Noto Sans KR"/>
              <a:cs typeface="Noto Sans KR"/>
              <a:sym typeface="Noto Sans KR"/>
            </a:endParaRPr>
          </a:p>
        </p:txBody>
      </p:sp>
      <p:sp>
        <p:nvSpPr>
          <p:cNvPr id="1567" name="Google Shape;1567;p105"/>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방송 중 질문 받기</a:t>
            </a:r>
            <a:endParaRPr b="1" sz="1600">
              <a:solidFill>
                <a:srgbClr val="241D31"/>
              </a:solidFill>
              <a:latin typeface="Noto Sans KR"/>
              <a:ea typeface="Noto Sans KR"/>
              <a:cs typeface="Noto Sans KR"/>
              <a:sym typeface="Noto Sans KR"/>
            </a:endParaRPr>
          </a:p>
        </p:txBody>
      </p:sp>
      <p:sp>
        <p:nvSpPr>
          <p:cNvPr id="1568" name="Google Shape;1568;p105"/>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모바일 Live: 게스트 최대 3명</a:t>
            </a:r>
            <a:endParaRPr b="1" sz="1600">
              <a:solidFill>
                <a:srgbClr val="241D31"/>
              </a:solidFill>
              <a:latin typeface="Noto Sans KR"/>
              <a:ea typeface="Noto Sans KR"/>
              <a:cs typeface="Noto Sans KR"/>
              <a:sym typeface="Noto Sans KR"/>
            </a:endParaRPr>
          </a:p>
        </p:txBody>
      </p:sp>
      <p:sp>
        <p:nvSpPr>
          <p:cNvPr id="1569" name="Google Shape;1569;p105"/>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진행자·게스트·관리자 역할 구분</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573" name="Shape 1573"/>
        <p:cNvGrpSpPr/>
        <p:nvPr/>
      </p:nvGrpSpPr>
      <p:grpSpPr>
        <a:xfrm>
          <a:off x="0" y="0"/>
          <a:ext cx="0" cy="0"/>
          <a:chOff x="0" y="0"/>
          <a:chExt cx="0" cy="0"/>
        </a:xfrm>
      </p:grpSpPr>
      <p:sp>
        <p:nvSpPr>
          <p:cNvPr id="1574" name="Google Shape;1574;p10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75" name="Google Shape;1575;p10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Live 중 5 — 유용한 내용 없이 팔기만 하지 않는다</a:t>
            </a:r>
            <a:endParaRPr b="1" sz="2400">
              <a:solidFill>
                <a:srgbClr val="241D31"/>
              </a:solidFill>
              <a:latin typeface="Noto Sans KR"/>
              <a:ea typeface="Noto Sans KR"/>
              <a:cs typeface="Noto Sans KR"/>
              <a:sym typeface="Noto Sans KR"/>
            </a:endParaRPr>
          </a:p>
        </p:txBody>
      </p:sp>
      <p:sp>
        <p:nvSpPr>
          <p:cNvPr id="1576" name="Google Shape;1576;p10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94/114</a:t>
            </a:r>
            <a:endParaRPr sz="850">
              <a:solidFill>
                <a:srgbClr val="675F70"/>
              </a:solidFill>
              <a:latin typeface="Noto Sans KR"/>
              <a:ea typeface="Noto Sans KR"/>
              <a:cs typeface="Noto Sans KR"/>
              <a:sym typeface="Noto Sans KR"/>
            </a:endParaRPr>
          </a:p>
        </p:txBody>
      </p:sp>
      <p:sp>
        <p:nvSpPr>
          <p:cNvPr id="1577" name="Google Shape;1577;p10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8" name="Google Shape;1578;p10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79" name="Google Shape;1579;p10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80" name="Google Shape;1580;p10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목적·계획 없이 시작하지 않기</a:t>
            </a:r>
            <a:endParaRPr sz="1550">
              <a:solidFill>
                <a:srgbClr val="675F70"/>
              </a:solidFill>
              <a:latin typeface="Noto Sans KR"/>
              <a:ea typeface="Noto Sans KR"/>
              <a:cs typeface="Noto Sans KR"/>
              <a:sym typeface="Noto Sans KR"/>
            </a:endParaRPr>
          </a:p>
        </p:txBody>
      </p:sp>
      <p:sp>
        <p:nvSpPr>
          <p:cNvPr id="1581" name="Google Shape;1581;p10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목적·계획 없이 시작하지 않기</a:t>
            </a:r>
            <a:endParaRPr b="1" sz="1600">
              <a:solidFill>
                <a:srgbClr val="241D31"/>
              </a:solidFill>
              <a:latin typeface="Noto Sans KR"/>
              <a:ea typeface="Noto Sans KR"/>
              <a:cs typeface="Noto Sans KR"/>
              <a:sym typeface="Noto Sans KR"/>
            </a:endParaRPr>
          </a:p>
        </p:txBody>
      </p:sp>
      <p:sp>
        <p:nvSpPr>
          <p:cNvPr id="1582" name="Google Shape;1582;p10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댓글·질문을 무시하지 않기</a:t>
            </a:r>
            <a:endParaRPr b="1" sz="1600">
              <a:solidFill>
                <a:srgbClr val="241D31"/>
              </a:solidFill>
              <a:latin typeface="Noto Sans KR"/>
              <a:ea typeface="Noto Sans KR"/>
              <a:cs typeface="Noto Sans KR"/>
              <a:sym typeface="Noto Sans KR"/>
            </a:endParaRPr>
          </a:p>
        </p:txBody>
      </p:sp>
      <p:sp>
        <p:nvSpPr>
          <p:cNvPr id="1583" name="Google Shape;1583;p10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불안정한 연결·소음·나쁜 조명 점검</a:t>
            </a:r>
            <a:endParaRPr b="1" sz="1600">
              <a:solidFill>
                <a:srgbClr val="241D31"/>
              </a:solidFill>
              <a:latin typeface="Noto Sans KR"/>
              <a:ea typeface="Noto Sans KR"/>
              <a:cs typeface="Noto Sans KR"/>
              <a:sym typeface="Noto Sans KR"/>
            </a:endParaRPr>
          </a:p>
        </p:txBody>
      </p:sp>
      <p:sp>
        <p:nvSpPr>
          <p:cNvPr id="1584" name="Google Shape;1584;p10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사전 홍보 없이 판매만 하지 않기</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588" name="Shape 1588"/>
        <p:cNvGrpSpPr/>
        <p:nvPr/>
      </p:nvGrpSpPr>
      <p:grpSpPr>
        <a:xfrm>
          <a:off x="0" y="0"/>
          <a:ext cx="0" cy="0"/>
          <a:chOff x="0" y="0"/>
          <a:chExt cx="0" cy="0"/>
        </a:xfrm>
      </p:grpSpPr>
      <p:sp>
        <p:nvSpPr>
          <p:cNvPr id="1589" name="Google Shape;1589;p10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590" name="Google Shape;1590;p10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후 1 — 재방송과 다운로드 범위를 안다</a:t>
            </a:r>
            <a:endParaRPr b="1" sz="2700">
              <a:solidFill>
                <a:srgbClr val="241D31"/>
              </a:solidFill>
              <a:latin typeface="Noto Sans KR"/>
              <a:ea typeface="Noto Sans KR"/>
              <a:cs typeface="Noto Sans KR"/>
              <a:sym typeface="Noto Sans KR"/>
            </a:endParaRPr>
          </a:p>
        </p:txBody>
      </p:sp>
      <p:sp>
        <p:nvSpPr>
          <p:cNvPr id="1591" name="Google Shape;1591;p10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95/114</a:t>
            </a:r>
            <a:endParaRPr sz="850">
              <a:solidFill>
                <a:srgbClr val="675F70"/>
              </a:solidFill>
              <a:latin typeface="Noto Sans KR"/>
              <a:ea typeface="Noto Sans KR"/>
              <a:cs typeface="Noto Sans KR"/>
              <a:sym typeface="Noto Sans KR"/>
            </a:endParaRPr>
          </a:p>
        </p:txBody>
      </p:sp>
      <p:sp>
        <p:nvSpPr>
          <p:cNvPr id="1592" name="Google Shape;1592;p10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3" name="Google Shape;1593;p10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4" name="Google Shape;1594;p10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95" name="Google Shape;1595;p10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프로필·Feed에 재방송 공유 가능</a:t>
            </a:r>
            <a:endParaRPr sz="1550">
              <a:solidFill>
                <a:srgbClr val="675F70"/>
              </a:solidFill>
              <a:latin typeface="Noto Sans KR"/>
              <a:ea typeface="Noto Sans KR"/>
              <a:cs typeface="Noto Sans KR"/>
              <a:sym typeface="Noto Sans KR"/>
            </a:endParaRPr>
          </a:p>
        </p:txBody>
      </p:sp>
      <p:sp>
        <p:nvSpPr>
          <p:cNvPr id="1596" name="Google Shape;1596;p10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프로필·Feed에 재방송 공유 가능</a:t>
            </a:r>
            <a:endParaRPr b="1" sz="1600">
              <a:solidFill>
                <a:srgbClr val="241D31"/>
              </a:solidFill>
              <a:latin typeface="Noto Sans KR"/>
              <a:ea typeface="Noto Sans KR"/>
              <a:cs typeface="Noto Sans KR"/>
              <a:sym typeface="Noto Sans KR"/>
            </a:endParaRPr>
          </a:p>
        </p:txBody>
      </p:sp>
      <p:sp>
        <p:nvSpPr>
          <p:cNvPr id="1597" name="Google Shape;1597;p10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Live Archive에서 공유 가능</a:t>
            </a:r>
            <a:endParaRPr b="1" sz="1600">
              <a:solidFill>
                <a:srgbClr val="241D31"/>
              </a:solidFill>
              <a:latin typeface="Noto Sans KR"/>
              <a:ea typeface="Noto Sans KR"/>
              <a:cs typeface="Noto Sans KR"/>
              <a:sym typeface="Noto Sans KR"/>
            </a:endParaRPr>
          </a:p>
        </p:txBody>
      </p:sp>
      <p:sp>
        <p:nvSpPr>
          <p:cNvPr id="1598" name="Google Shape;1598;p10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기기에 영상 다운로드 가능</a:t>
            </a:r>
            <a:endParaRPr b="1" sz="1600">
              <a:solidFill>
                <a:srgbClr val="241D31"/>
              </a:solidFill>
              <a:latin typeface="Noto Sans KR"/>
              <a:ea typeface="Noto Sans KR"/>
              <a:cs typeface="Noto Sans KR"/>
              <a:sym typeface="Noto Sans KR"/>
            </a:endParaRPr>
          </a:p>
        </p:txBody>
      </p:sp>
      <p:sp>
        <p:nvSpPr>
          <p:cNvPr id="1599" name="Google Shape;1599;p10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원래 댓글·좋아요·시청자 정보는 그대로 보존되지 않음</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03" name="Shape 1603"/>
        <p:cNvGrpSpPr/>
        <p:nvPr/>
      </p:nvGrpSpPr>
      <p:grpSpPr>
        <a:xfrm>
          <a:off x="0" y="0"/>
          <a:ext cx="0" cy="0"/>
          <a:chOff x="0" y="0"/>
          <a:chExt cx="0" cy="0"/>
        </a:xfrm>
      </p:grpSpPr>
      <p:sp>
        <p:nvSpPr>
          <p:cNvPr id="1604" name="Google Shape;1604;p10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605" name="Google Shape;1605;p10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Live 후 2 — 한 방송을 다섯 콘텐츠로 나눈다</a:t>
            </a:r>
            <a:endParaRPr b="1" sz="2700">
              <a:solidFill>
                <a:srgbClr val="241D31"/>
              </a:solidFill>
              <a:latin typeface="Noto Sans KR"/>
              <a:ea typeface="Noto Sans KR"/>
              <a:cs typeface="Noto Sans KR"/>
              <a:sym typeface="Noto Sans KR"/>
            </a:endParaRPr>
          </a:p>
        </p:txBody>
      </p:sp>
      <p:sp>
        <p:nvSpPr>
          <p:cNvPr id="1606" name="Google Shape;1606;p10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96/114</a:t>
            </a:r>
            <a:endParaRPr sz="850">
              <a:solidFill>
                <a:srgbClr val="675F70"/>
              </a:solidFill>
              <a:latin typeface="Noto Sans KR"/>
              <a:ea typeface="Noto Sans KR"/>
              <a:cs typeface="Noto Sans KR"/>
              <a:sym typeface="Noto Sans KR"/>
            </a:endParaRPr>
          </a:p>
        </p:txBody>
      </p:sp>
      <p:sp>
        <p:nvSpPr>
          <p:cNvPr id="1607" name="Google Shape;1607;p10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8" name="Google Shape;1608;p10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09" name="Google Shape;1609;p10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10" name="Google Shape;1610;p10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30초 시연 → Reels</a:t>
            </a:r>
            <a:endParaRPr sz="1550">
              <a:solidFill>
                <a:srgbClr val="675F70"/>
              </a:solidFill>
              <a:latin typeface="Noto Sans KR"/>
              <a:ea typeface="Noto Sans KR"/>
              <a:cs typeface="Noto Sans KR"/>
              <a:sym typeface="Noto Sans KR"/>
            </a:endParaRPr>
          </a:p>
        </p:txBody>
      </p:sp>
      <p:sp>
        <p:nvSpPr>
          <p:cNvPr id="1611" name="Google Shape;1611;p108"/>
          <p:cNvSpPr/>
          <p:nvPr/>
        </p:nvSpPr>
        <p:spPr>
          <a:xfrm>
            <a:off x="1277938"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1612" name="Google Shape;1612;p108"/>
          <p:cNvSpPr/>
          <p:nvPr/>
        </p:nvSpPr>
        <p:spPr>
          <a:xfrm>
            <a:off x="457200" y="2336800"/>
            <a:ext cx="1971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30초 시연 → Reels</a:t>
            </a:r>
            <a:endParaRPr b="1" sz="1500">
              <a:solidFill>
                <a:srgbClr val="241D31"/>
              </a:solidFill>
              <a:latin typeface="Noto Sans KR"/>
              <a:ea typeface="Noto Sans KR"/>
              <a:cs typeface="Noto Sans KR"/>
              <a:sym typeface="Noto Sans KR"/>
            </a:endParaRPr>
          </a:p>
        </p:txBody>
      </p:sp>
      <p:sp>
        <p:nvSpPr>
          <p:cNvPr id="1613" name="Google Shape;1613;p108"/>
          <p:cNvSpPr txBox="1"/>
          <p:nvPr/>
        </p:nvSpPr>
        <p:spPr>
          <a:xfrm>
            <a:off x="242887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614" name="Google Shape;1614;p108"/>
          <p:cNvSpPr/>
          <p:nvPr/>
        </p:nvSpPr>
        <p:spPr>
          <a:xfrm>
            <a:off x="3363913"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1615" name="Google Shape;1615;p108"/>
          <p:cNvSpPr/>
          <p:nvPr/>
        </p:nvSpPr>
        <p:spPr>
          <a:xfrm>
            <a:off x="2543175" y="2336800"/>
            <a:ext cx="1971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유용한 팁 → Stories·Highlights</a:t>
            </a:r>
            <a:endParaRPr b="1" sz="1500">
              <a:solidFill>
                <a:srgbClr val="241D31"/>
              </a:solidFill>
              <a:latin typeface="Noto Sans KR"/>
              <a:ea typeface="Noto Sans KR"/>
              <a:cs typeface="Noto Sans KR"/>
              <a:sym typeface="Noto Sans KR"/>
            </a:endParaRPr>
          </a:p>
        </p:txBody>
      </p:sp>
      <p:sp>
        <p:nvSpPr>
          <p:cNvPr id="1616" name="Google Shape;1616;p108"/>
          <p:cNvSpPr txBox="1"/>
          <p:nvPr/>
        </p:nvSpPr>
        <p:spPr>
          <a:xfrm>
            <a:off x="451485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617" name="Google Shape;1617;p108"/>
          <p:cNvSpPr/>
          <p:nvPr/>
        </p:nvSpPr>
        <p:spPr>
          <a:xfrm>
            <a:off x="5449888"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1618" name="Google Shape;1618;p108"/>
          <p:cNvSpPr/>
          <p:nvPr/>
        </p:nvSpPr>
        <p:spPr>
          <a:xfrm>
            <a:off x="4629150" y="2336800"/>
            <a:ext cx="1971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기억할 문장 → Feed</a:t>
            </a:r>
            <a:endParaRPr b="1" sz="1500">
              <a:solidFill>
                <a:srgbClr val="241D31"/>
              </a:solidFill>
              <a:latin typeface="Noto Sans KR"/>
              <a:ea typeface="Noto Sans KR"/>
              <a:cs typeface="Noto Sans KR"/>
              <a:sym typeface="Noto Sans KR"/>
            </a:endParaRPr>
          </a:p>
        </p:txBody>
      </p:sp>
      <p:sp>
        <p:nvSpPr>
          <p:cNvPr id="1619" name="Google Shape;1619;p108"/>
          <p:cNvSpPr txBox="1"/>
          <p:nvPr/>
        </p:nvSpPr>
        <p:spPr>
          <a:xfrm>
            <a:off x="6600825"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620" name="Google Shape;1620;p108"/>
          <p:cNvSpPr/>
          <p:nvPr/>
        </p:nvSpPr>
        <p:spPr>
          <a:xfrm>
            <a:off x="7535863"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1621" name="Google Shape;1621;p108"/>
          <p:cNvSpPr/>
          <p:nvPr/>
        </p:nvSpPr>
        <p:spPr>
          <a:xfrm>
            <a:off x="6715125" y="2336800"/>
            <a:ext cx="1971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질문 목록 → FAQ · 반응 → 다음 Live 예고</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25" name="Shape 1625"/>
        <p:cNvGrpSpPr/>
        <p:nvPr/>
      </p:nvGrpSpPr>
      <p:grpSpPr>
        <a:xfrm>
          <a:off x="0" y="0"/>
          <a:ext cx="0" cy="0"/>
          <a:chOff x="0" y="0"/>
          <a:chExt cx="0" cy="0"/>
        </a:xfrm>
      </p:grpSpPr>
      <p:sp>
        <p:nvSpPr>
          <p:cNvPr id="1626" name="Google Shape;1626;p10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627" name="Google Shape;1627;p10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Live 후 3 — 동시 접속자 한 숫자로 평가하지 않는다</a:t>
            </a:r>
            <a:endParaRPr b="1" sz="2400">
              <a:solidFill>
                <a:srgbClr val="241D31"/>
              </a:solidFill>
              <a:latin typeface="Noto Sans KR"/>
              <a:ea typeface="Noto Sans KR"/>
              <a:cs typeface="Noto Sans KR"/>
              <a:sym typeface="Noto Sans KR"/>
            </a:endParaRPr>
          </a:p>
        </p:txBody>
      </p:sp>
      <p:sp>
        <p:nvSpPr>
          <p:cNvPr id="1628" name="Google Shape;1628;p10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97/114</a:t>
            </a:r>
            <a:endParaRPr sz="850">
              <a:solidFill>
                <a:srgbClr val="675F70"/>
              </a:solidFill>
              <a:latin typeface="Noto Sans KR"/>
              <a:ea typeface="Noto Sans KR"/>
              <a:cs typeface="Noto Sans KR"/>
              <a:sym typeface="Noto Sans KR"/>
            </a:endParaRPr>
          </a:p>
        </p:txBody>
      </p:sp>
      <p:sp>
        <p:nvSpPr>
          <p:cNvPr id="1629" name="Google Shape;1629;p10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0" name="Google Shape;1630;p10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1" name="Google Shape;1631;p10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32" name="Google Shape;1632;p10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조회 · 도달 · 반응 · 댓글 · 질문 수</a:t>
            </a:r>
            <a:endParaRPr sz="1550">
              <a:solidFill>
                <a:srgbClr val="675F70"/>
              </a:solidFill>
              <a:latin typeface="Noto Sans KR"/>
              <a:ea typeface="Noto Sans KR"/>
              <a:cs typeface="Noto Sans KR"/>
              <a:sym typeface="Noto Sans KR"/>
            </a:endParaRPr>
          </a:p>
        </p:txBody>
      </p:sp>
      <p:sp>
        <p:nvSpPr>
          <p:cNvPr id="1633" name="Google Shape;1633;p10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조회 · 도달 · 반응 · 댓글 · 질문 수</a:t>
            </a:r>
            <a:endParaRPr b="1" sz="1600">
              <a:solidFill>
                <a:srgbClr val="241D31"/>
              </a:solidFill>
              <a:latin typeface="Noto Sans KR"/>
              <a:ea typeface="Noto Sans KR"/>
              <a:cs typeface="Noto Sans KR"/>
              <a:sym typeface="Noto Sans KR"/>
            </a:endParaRPr>
          </a:p>
        </p:txBody>
      </p:sp>
      <p:sp>
        <p:nvSpPr>
          <p:cNvPr id="1634" name="Google Shape;1634;p10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프로필 방문 · 링크 행동 · DM</a:t>
            </a:r>
            <a:endParaRPr b="1" sz="1600">
              <a:solidFill>
                <a:srgbClr val="241D31"/>
              </a:solidFill>
              <a:latin typeface="Noto Sans KR"/>
              <a:ea typeface="Noto Sans KR"/>
              <a:cs typeface="Noto Sans KR"/>
              <a:sym typeface="Noto Sans KR"/>
            </a:endParaRPr>
          </a:p>
        </p:txBody>
      </p:sp>
      <p:sp>
        <p:nvSpPr>
          <p:cNvPr id="1635" name="Google Shape;1635;p10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이후 저장 · 공유 · 신청</a:t>
            </a:r>
            <a:endParaRPr b="1" sz="1600">
              <a:solidFill>
                <a:srgbClr val="241D31"/>
              </a:solidFill>
              <a:latin typeface="Noto Sans KR"/>
              <a:ea typeface="Noto Sans KR"/>
              <a:cs typeface="Noto Sans KR"/>
              <a:sym typeface="Noto Sans KR"/>
            </a:endParaRPr>
          </a:p>
        </p:txBody>
      </p:sp>
      <p:sp>
        <p:nvSpPr>
          <p:cNvPr id="1636" name="Google Shape;1636;p10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전문성과 신뢰를 보여줬는지 함께 판단</a:t>
            </a:r>
            <a:endParaRPr b="1" sz="1600">
              <a:solidFill>
                <a:srgbClr val="241D31"/>
              </a:solidFill>
              <a:latin typeface="Noto Sans KR"/>
              <a:ea typeface="Noto Sans KR"/>
              <a:cs typeface="Noto Sans KR"/>
              <a:sym typeface="Noto Sans KR"/>
            </a:endParaRPr>
          </a:p>
        </p:txBody>
      </p:sp>
      <p:sp>
        <p:nvSpPr>
          <p:cNvPr id="1637" name="Google Shape;1637;p10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41" name="Shape 1641"/>
        <p:cNvGrpSpPr/>
        <p:nvPr/>
      </p:nvGrpSpPr>
      <p:grpSpPr>
        <a:xfrm>
          <a:off x="0" y="0"/>
          <a:ext cx="0" cy="0"/>
          <a:chOff x="0" y="0"/>
          <a:chExt cx="0" cy="0"/>
        </a:xfrm>
      </p:grpSpPr>
      <p:sp>
        <p:nvSpPr>
          <p:cNvPr id="1642" name="Google Shape;1642;p11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Live 심화</a:t>
            </a:r>
            <a:endParaRPr b="1" sz="1000">
              <a:solidFill>
                <a:srgbClr val="C13584"/>
              </a:solidFill>
              <a:latin typeface="Noto Sans KR"/>
              <a:ea typeface="Noto Sans KR"/>
              <a:cs typeface="Noto Sans KR"/>
              <a:sym typeface="Noto Sans KR"/>
            </a:endParaRPr>
          </a:p>
        </p:txBody>
      </p:sp>
      <p:sp>
        <p:nvSpPr>
          <p:cNvPr id="1643" name="Google Shape;1643;p11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실습 — 10분 Live 운영 카드</a:t>
            </a:r>
            <a:endParaRPr b="1" sz="2700">
              <a:solidFill>
                <a:srgbClr val="241D31"/>
              </a:solidFill>
              <a:latin typeface="Noto Sans KR"/>
              <a:ea typeface="Noto Sans KR"/>
              <a:cs typeface="Noto Sans KR"/>
              <a:sym typeface="Noto Sans KR"/>
            </a:endParaRPr>
          </a:p>
        </p:txBody>
      </p:sp>
      <p:sp>
        <p:nvSpPr>
          <p:cNvPr id="1644" name="Google Shape;1644;p11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98/114</a:t>
            </a:r>
            <a:endParaRPr sz="850">
              <a:solidFill>
                <a:srgbClr val="675F70"/>
              </a:solidFill>
              <a:latin typeface="Noto Sans KR"/>
              <a:ea typeface="Noto Sans KR"/>
              <a:cs typeface="Noto Sans KR"/>
              <a:sym typeface="Noto Sans KR"/>
            </a:endParaRPr>
          </a:p>
        </p:txBody>
      </p:sp>
      <p:sp>
        <p:nvSpPr>
          <p:cNvPr id="1645" name="Google Shape;1645;p11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6" name="Google Shape;1646;p11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7" name="Google Shape;1647;p11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48" name="Google Shape;1648;p11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목표 1개 · 고객 질문 1개</a:t>
            </a:r>
            <a:endParaRPr sz="1550">
              <a:solidFill>
                <a:srgbClr val="675F70"/>
              </a:solidFill>
              <a:latin typeface="Noto Sans KR"/>
              <a:ea typeface="Noto Sans KR"/>
              <a:cs typeface="Noto Sans KR"/>
              <a:sym typeface="Noto Sans KR"/>
            </a:endParaRPr>
          </a:p>
        </p:txBody>
      </p:sp>
      <p:sp>
        <p:nvSpPr>
          <p:cNvPr id="1649" name="Google Shape;1649;p11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목표 1개 · 고객 질문 1개</a:t>
            </a:r>
            <a:endParaRPr b="1" sz="1600">
              <a:solidFill>
                <a:srgbClr val="241D31"/>
              </a:solidFill>
              <a:latin typeface="Noto Sans KR"/>
              <a:ea typeface="Noto Sans KR"/>
              <a:cs typeface="Noto Sans KR"/>
              <a:sym typeface="Noto Sans KR"/>
            </a:endParaRPr>
          </a:p>
        </p:txBody>
      </p:sp>
      <p:sp>
        <p:nvSpPr>
          <p:cNvPr id="1650" name="Google Shape;1650;p11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예고 문장 · 시작 멘트 · 고정 댓글</a:t>
            </a:r>
            <a:endParaRPr b="1" sz="1600">
              <a:solidFill>
                <a:srgbClr val="241D31"/>
              </a:solidFill>
              <a:latin typeface="Noto Sans KR"/>
              <a:ea typeface="Noto Sans KR"/>
              <a:cs typeface="Noto Sans KR"/>
              <a:sym typeface="Noto Sans KR"/>
            </a:endParaRPr>
          </a:p>
        </p:txBody>
      </p:sp>
      <p:sp>
        <p:nvSpPr>
          <p:cNvPr id="1651" name="Google Shape;1651;p11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시연 또는 답변 1개 · CTA 1개</a:t>
            </a:r>
            <a:endParaRPr b="1" sz="1600">
              <a:solidFill>
                <a:srgbClr val="241D31"/>
              </a:solidFill>
              <a:latin typeface="Noto Sans KR"/>
              <a:ea typeface="Noto Sans KR"/>
              <a:cs typeface="Noto Sans KR"/>
              <a:sym typeface="Noto Sans KR"/>
            </a:endParaRPr>
          </a:p>
        </p:txBody>
      </p:sp>
      <p:sp>
        <p:nvSpPr>
          <p:cNvPr id="1652" name="Google Shape;1652;p11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후속 Reels·Feed·Stories 중 1개</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1656" name="Shape 1656"/>
        <p:cNvGrpSpPr/>
        <p:nvPr/>
      </p:nvGrpSpPr>
      <p:grpSpPr>
        <a:xfrm>
          <a:off x="0" y="0"/>
          <a:ext cx="0" cy="0"/>
          <a:chOff x="0" y="0"/>
          <a:chExt cx="0" cy="0"/>
        </a:xfrm>
      </p:grpSpPr>
      <p:sp>
        <p:nvSpPr>
          <p:cNvPr id="1657" name="Google Shape;1657;p111"/>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지속성·공식정보</a:t>
            </a:r>
            <a:endParaRPr b="1" sz="1000">
              <a:solidFill>
                <a:srgbClr val="171426"/>
              </a:solidFill>
              <a:latin typeface="Noto Sans KR"/>
              <a:ea typeface="Noto Sans KR"/>
              <a:cs typeface="Noto Sans KR"/>
              <a:sym typeface="Noto Sans KR"/>
            </a:endParaRPr>
          </a:p>
        </p:txBody>
      </p:sp>
      <p:sp>
        <p:nvSpPr>
          <p:cNvPr id="1658" name="Google Shape;1658;p11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FFFFFF"/>
                </a:solidFill>
                <a:latin typeface="Noto Sans KR"/>
                <a:ea typeface="Noto Sans KR"/>
                <a:cs typeface="Noto Sans KR"/>
                <a:sym typeface="Noto Sans KR"/>
              </a:rPr>
              <a:t>4부 지속성 — 많이 올리기보다 작은 실험을 남긴다</a:t>
            </a:r>
            <a:endParaRPr b="1" sz="2700">
              <a:solidFill>
                <a:srgbClr val="FFFFFF"/>
              </a:solidFill>
              <a:latin typeface="Noto Sans KR"/>
              <a:ea typeface="Noto Sans KR"/>
              <a:cs typeface="Noto Sans KR"/>
              <a:sym typeface="Noto Sans KR"/>
            </a:endParaRPr>
          </a:p>
        </p:txBody>
      </p:sp>
      <p:sp>
        <p:nvSpPr>
          <p:cNvPr id="1659" name="Google Shape;1659;p11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99/114</a:t>
            </a:r>
            <a:endParaRPr sz="850">
              <a:solidFill>
                <a:srgbClr val="F4B7D0"/>
              </a:solidFill>
              <a:latin typeface="Noto Sans KR"/>
              <a:ea typeface="Noto Sans KR"/>
              <a:cs typeface="Noto Sans KR"/>
              <a:sym typeface="Noto Sans KR"/>
            </a:endParaRPr>
          </a:p>
        </p:txBody>
      </p:sp>
      <p:sp>
        <p:nvSpPr>
          <p:cNvPr id="1660" name="Google Shape;1660;p111"/>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1" name="Google Shape;1661;p111"/>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2" name="Google Shape;1662;p111"/>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63" name="Google Shape;1663;p11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F4B7D0"/>
                </a:solidFill>
                <a:latin typeface="Noto Sans KR"/>
                <a:ea typeface="Noto Sans KR"/>
                <a:cs typeface="Noto Sans KR"/>
                <a:sym typeface="Noto Sans KR"/>
              </a:rPr>
              <a:t>지속성은 매일 게시하는 의지가 아니라 질문·제작·관찰·수정의 작은 운영 주기다.</a:t>
            </a:r>
            <a:endParaRPr sz="1350">
              <a:solidFill>
                <a:srgbClr val="F4B7D0"/>
              </a:solidFill>
              <a:latin typeface="Noto Sans KR"/>
              <a:ea typeface="Noto Sans KR"/>
              <a:cs typeface="Noto Sans KR"/>
              <a:sym typeface="Noto Sans KR"/>
            </a:endParaRPr>
          </a:p>
        </p:txBody>
      </p:sp>
      <p:sp>
        <p:nvSpPr>
          <p:cNvPr id="1664" name="Google Shape;1664;p111"/>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질문 하나</a:t>
            </a:r>
            <a:endParaRPr b="1" sz="1450">
              <a:solidFill>
                <a:srgbClr val="241D31"/>
              </a:solidFill>
              <a:latin typeface="Noto Sans KR"/>
              <a:ea typeface="Noto Sans KR"/>
              <a:cs typeface="Noto Sans KR"/>
              <a:sym typeface="Noto Sans KR"/>
            </a:endParaRPr>
          </a:p>
        </p:txBody>
      </p:sp>
      <p:sp>
        <p:nvSpPr>
          <p:cNvPr id="1665" name="Google Shape;1665;p111"/>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형식 하나</a:t>
            </a:r>
            <a:endParaRPr b="1" sz="1450">
              <a:solidFill>
                <a:srgbClr val="241D31"/>
              </a:solidFill>
              <a:latin typeface="Noto Sans KR"/>
              <a:ea typeface="Noto Sans KR"/>
              <a:cs typeface="Noto Sans KR"/>
              <a:sym typeface="Noto Sans KR"/>
            </a:endParaRPr>
          </a:p>
        </p:txBody>
      </p:sp>
      <p:sp>
        <p:nvSpPr>
          <p:cNvPr id="1666" name="Google Shape;1666;p111"/>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행동 하나</a:t>
            </a:r>
            <a:endParaRPr b="1" sz="1450">
              <a:solidFill>
                <a:srgbClr val="241D31"/>
              </a:solidFill>
              <a:latin typeface="Noto Sans KR"/>
              <a:ea typeface="Noto Sans KR"/>
              <a:cs typeface="Noto Sans KR"/>
              <a:sym typeface="Noto Sans KR"/>
            </a:endParaRPr>
          </a:p>
        </p:txBody>
      </p:sp>
      <p:sp>
        <p:nvSpPr>
          <p:cNvPr id="1667" name="Google Shape;1667;p111"/>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지표 하나</a:t>
            </a:r>
            <a:endParaRPr b="1" sz="1450">
              <a:solidFill>
                <a:srgbClr val="241D31"/>
              </a:solidFill>
              <a:latin typeface="Noto Sans KR"/>
              <a:ea typeface="Noto Sans KR"/>
              <a:cs typeface="Noto Sans KR"/>
              <a:sym typeface="Noto Sans KR"/>
            </a:endParaRPr>
          </a:p>
        </p:txBody>
      </p:sp>
      <p:sp>
        <p:nvSpPr>
          <p:cNvPr id="1668" name="Google Shape;1668;p111"/>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수정 하나</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72" name="Shape 1672"/>
        <p:cNvGrpSpPr/>
        <p:nvPr/>
      </p:nvGrpSpPr>
      <p:grpSpPr>
        <a:xfrm>
          <a:off x="0" y="0"/>
          <a:ext cx="0" cy="0"/>
          <a:chOff x="0" y="0"/>
          <a:chExt cx="0" cy="0"/>
        </a:xfrm>
      </p:grpSpPr>
      <p:sp>
        <p:nvSpPr>
          <p:cNvPr id="1673" name="Google Shape;1673;p11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674" name="Google Shape;1674;p11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Insights는 조회수 한 개가 아니라 행동별 흔적</a:t>
            </a:r>
            <a:endParaRPr b="1" sz="2700">
              <a:solidFill>
                <a:srgbClr val="241D31"/>
              </a:solidFill>
              <a:latin typeface="Noto Sans KR"/>
              <a:ea typeface="Noto Sans KR"/>
              <a:cs typeface="Noto Sans KR"/>
              <a:sym typeface="Noto Sans KR"/>
            </a:endParaRPr>
          </a:p>
        </p:txBody>
      </p:sp>
      <p:sp>
        <p:nvSpPr>
          <p:cNvPr id="1675" name="Google Shape;1675;p11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100/114</a:t>
            </a:r>
            <a:endParaRPr sz="850">
              <a:solidFill>
                <a:srgbClr val="675F70"/>
              </a:solidFill>
              <a:latin typeface="Noto Sans KR"/>
              <a:ea typeface="Noto Sans KR"/>
              <a:cs typeface="Noto Sans KR"/>
              <a:sym typeface="Noto Sans KR"/>
            </a:endParaRPr>
          </a:p>
        </p:txBody>
      </p:sp>
      <p:sp>
        <p:nvSpPr>
          <p:cNvPr id="1676" name="Google Shape;1676;p11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7" name="Google Shape;1677;p11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8" name="Google Shape;1678;p11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79" name="Google Shape;1679;p11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프로 계정의 Insights에서 도달·참여·콘텐츠별 지표를 보고 목표 행동에 맞는 신호를 골라야 한다.</a:t>
            </a:r>
            <a:endParaRPr sz="1300">
              <a:solidFill>
                <a:srgbClr val="675F70"/>
              </a:solidFill>
              <a:latin typeface="Noto Sans KR"/>
              <a:ea typeface="Noto Sans KR"/>
              <a:cs typeface="Noto Sans KR"/>
              <a:sym typeface="Noto Sans KR"/>
            </a:endParaRPr>
          </a:p>
        </p:txBody>
      </p:sp>
      <p:sp>
        <p:nvSpPr>
          <p:cNvPr id="1680" name="Google Shape;1680;p112"/>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조회·도달: 얼마나 보였나</a:t>
            </a:r>
            <a:endParaRPr b="1" sz="1450">
              <a:solidFill>
                <a:srgbClr val="241D31"/>
              </a:solidFill>
              <a:latin typeface="Noto Sans KR"/>
              <a:ea typeface="Noto Sans KR"/>
              <a:cs typeface="Noto Sans KR"/>
              <a:sym typeface="Noto Sans KR"/>
            </a:endParaRPr>
          </a:p>
        </p:txBody>
      </p:sp>
      <p:sp>
        <p:nvSpPr>
          <p:cNvPr id="1681" name="Google Shape;1681;p112"/>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시청 시간·이탈: 어디까지 봤나</a:t>
            </a:r>
            <a:endParaRPr b="1" sz="1450">
              <a:solidFill>
                <a:srgbClr val="241D31"/>
              </a:solidFill>
              <a:latin typeface="Noto Sans KR"/>
              <a:ea typeface="Noto Sans KR"/>
              <a:cs typeface="Noto Sans KR"/>
              <a:sym typeface="Noto Sans KR"/>
            </a:endParaRPr>
          </a:p>
        </p:txBody>
      </p:sp>
      <p:sp>
        <p:nvSpPr>
          <p:cNvPr id="1682" name="Google Shape;1682;p112"/>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저장: 다시 볼 가치</a:t>
            </a:r>
            <a:endParaRPr b="1" sz="1450">
              <a:solidFill>
                <a:srgbClr val="241D31"/>
              </a:solidFill>
              <a:latin typeface="Noto Sans KR"/>
              <a:ea typeface="Noto Sans KR"/>
              <a:cs typeface="Noto Sans KR"/>
              <a:sym typeface="Noto Sans KR"/>
            </a:endParaRPr>
          </a:p>
        </p:txBody>
      </p:sp>
      <p:sp>
        <p:nvSpPr>
          <p:cNvPr id="1683" name="Google Shape;1683;p112"/>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공유: 다른 사람에게 보낼 가치</a:t>
            </a:r>
            <a:endParaRPr b="1" sz="1450">
              <a:solidFill>
                <a:srgbClr val="241D31"/>
              </a:solidFill>
              <a:latin typeface="Noto Sans KR"/>
              <a:ea typeface="Noto Sans KR"/>
              <a:cs typeface="Noto Sans KR"/>
              <a:sym typeface="Noto Sans KR"/>
            </a:endParaRPr>
          </a:p>
        </p:txBody>
      </p:sp>
      <p:sp>
        <p:nvSpPr>
          <p:cNvPr id="1684" name="Google Shape;1684;p112"/>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팔로우·프로필·링크: 다음 단계</a:t>
            </a:r>
            <a:endParaRPr b="1" sz="1450">
              <a:solidFill>
                <a:srgbClr val="241D31"/>
              </a:solidFill>
              <a:latin typeface="Noto Sans KR"/>
              <a:ea typeface="Noto Sans KR"/>
              <a:cs typeface="Noto Sans KR"/>
              <a:sym typeface="Noto Sans KR"/>
            </a:endParaRPr>
          </a:p>
        </p:txBody>
      </p:sp>
      <p:sp>
        <p:nvSpPr>
          <p:cNvPr id="1685" name="Google Shape;1685;p112"/>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하나의 점수로 합치지 않기</a:t>
            </a:r>
            <a:endParaRPr b="1" sz="1450">
              <a:solidFill>
                <a:srgbClr val="241D31"/>
              </a:solidFill>
              <a:latin typeface="Noto Sans KR"/>
              <a:ea typeface="Noto Sans KR"/>
              <a:cs typeface="Noto Sans KR"/>
              <a:sym typeface="Noto Sans KR"/>
            </a:endParaRPr>
          </a:p>
        </p:txBody>
      </p:sp>
      <p:sp>
        <p:nvSpPr>
          <p:cNvPr id="1686" name="Google Shape;1686;p112"/>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690" name="Shape 1690"/>
        <p:cNvGrpSpPr/>
        <p:nvPr/>
      </p:nvGrpSpPr>
      <p:grpSpPr>
        <a:xfrm>
          <a:off x="0" y="0"/>
          <a:ext cx="0" cy="0"/>
          <a:chOff x="0" y="0"/>
          <a:chExt cx="0" cy="0"/>
        </a:xfrm>
      </p:grpSpPr>
      <p:sp>
        <p:nvSpPr>
          <p:cNvPr id="1691" name="Google Shape;1691;p11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692" name="Google Shape;1692;p11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목표 행동과 지표를 맞춘다</a:t>
            </a:r>
            <a:endParaRPr b="1" sz="2700">
              <a:solidFill>
                <a:srgbClr val="241D31"/>
              </a:solidFill>
              <a:latin typeface="Noto Sans KR"/>
              <a:ea typeface="Noto Sans KR"/>
              <a:cs typeface="Noto Sans KR"/>
              <a:sym typeface="Noto Sans KR"/>
            </a:endParaRPr>
          </a:p>
        </p:txBody>
      </p:sp>
      <p:sp>
        <p:nvSpPr>
          <p:cNvPr id="1693" name="Google Shape;1693;p11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101/114</a:t>
            </a:r>
            <a:endParaRPr sz="850">
              <a:solidFill>
                <a:srgbClr val="675F70"/>
              </a:solidFill>
              <a:latin typeface="Noto Sans KR"/>
              <a:ea typeface="Noto Sans KR"/>
              <a:cs typeface="Noto Sans KR"/>
              <a:sym typeface="Noto Sans KR"/>
            </a:endParaRPr>
          </a:p>
        </p:txBody>
      </p:sp>
      <p:sp>
        <p:nvSpPr>
          <p:cNvPr id="1694" name="Google Shape;1694;p11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5" name="Google Shape;1695;p11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6" name="Google Shape;1696;p11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697" name="Google Shape;1697;p11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콘텐츠 목적에 따라 먼저 볼 지표를 하나 정하고 다른 지표는 참고로 둔다.</a:t>
            </a:r>
            <a:endParaRPr sz="1350">
              <a:solidFill>
                <a:srgbClr val="675F70"/>
              </a:solidFill>
              <a:latin typeface="Noto Sans KR"/>
              <a:ea typeface="Noto Sans KR"/>
              <a:cs typeface="Noto Sans KR"/>
              <a:sym typeface="Noto Sans KR"/>
            </a:endParaRPr>
          </a:p>
        </p:txBody>
      </p:sp>
      <p:sp>
        <p:nvSpPr>
          <p:cNvPr id="1698" name="Google Shape;1698;p113"/>
          <p:cNvSpPr/>
          <p:nvPr/>
        </p:nvSpPr>
        <p:spPr>
          <a:xfrm>
            <a:off x="1069340" y="1968500"/>
            <a:ext cx="330300" cy="330300"/>
          </a:xfrm>
          <a:prstGeom prst="ellipse">
            <a:avLst/>
          </a:prstGeom>
          <a:solidFill>
            <a:srgbClr val="C1358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1</a:t>
            </a:r>
            <a:endParaRPr b="1" sz="1000">
              <a:solidFill>
                <a:srgbClr val="FFFFFF"/>
              </a:solidFill>
              <a:latin typeface="Noto Sans KR"/>
              <a:ea typeface="Noto Sans KR"/>
              <a:cs typeface="Noto Sans KR"/>
              <a:sym typeface="Noto Sans KR"/>
            </a:endParaRPr>
          </a:p>
        </p:txBody>
      </p:sp>
      <p:sp>
        <p:nvSpPr>
          <p:cNvPr id="1699" name="Google Shape;1699;p113"/>
          <p:cNvSpPr/>
          <p:nvPr/>
        </p:nvSpPr>
        <p:spPr>
          <a:xfrm>
            <a:off x="457200" y="2336800"/>
            <a:ext cx="1554600" cy="11430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설명 자료 → 저장</a:t>
            </a:r>
            <a:endParaRPr b="1" sz="1500">
              <a:solidFill>
                <a:srgbClr val="241D31"/>
              </a:solidFill>
              <a:latin typeface="Noto Sans KR"/>
              <a:ea typeface="Noto Sans KR"/>
              <a:cs typeface="Noto Sans KR"/>
              <a:sym typeface="Noto Sans KR"/>
            </a:endParaRPr>
          </a:p>
        </p:txBody>
      </p:sp>
      <p:sp>
        <p:nvSpPr>
          <p:cNvPr id="1700" name="Google Shape;1700;p113"/>
          <p:cNvSpPr txBox="1"/>
          <p:nvPr/>
        </p:nvSpPr>
        <p:spPr>
          <a:xfrm>
            <a:off x="201168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701" name="Google Shape;1701;p113"/>
          <p:cNvSpPr/>
          <p:nvPr/>
        </p:nvSpPr>
        <p:spPr>
          <a:xfrm>
            <a:off x="2738120" y="1968500"/>
            <a:ext cx="330300" cy="330300"/>
          </a:xfrm>
          <a:prstGeom prst="ellipse">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2</a:t>
            </a:r>
            <a:endParaRPr b="1" sz="1000">
              <a:solidFill>
                <a:srgbClr val="FFFFFF"/>
              </a:solidFill>
              <a:latin typeface="Noto Sans KR"/>
              <a:ea typeface="Noto Sans KR"/>
              <a:cs typeface="Noto Sans KR"/>
              <a:sym typeface="Noto Sans KR"/>
            </a:endParaRPr>
          </a:p>
        </p:txBody>
      </p:sp>
      <p:sp>
        <p:nvSpPr>
          <p:cNvPr id="1702" name="Google Shape;1702;p113"/>
          <p:cNvSpPr/>
          <p:nvPr/>
        </p:nvSpPr>
        <p:spPr>
          <a:xfrm>
            <a:off x="2125980" y="2336800"/>
            <a:ext cx="1554600" cy="11430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공감·전파 → 공유</a:t>
            </a:r>
            <a:endParaRPr b="1" sz="1500">
              <a:solidFill>
                <a:srgbClr val="241D31"/>
              </a:solidFill>
              <a:latin typeface="Noto Sans KR"/>
              <a:ea typeface="Noto Sans KR"/>
              <a:cs typeface="Noto Sans KR"/>
              <a:sym typeface="Noto Sans KR"/>
            </a:endParaRPr>
          </a:p>
        </p:txBody>
      </p:sp>
      <p:sp>
        <p:nvSpPr>
          <p:cNvPr id="1703" name="Google Shape;1703;p113"/>
          <p:cNvSpPr txBox="1"/>
          <p:nvPr/>
        </p:nvSpPr>
        <p:spPr>
          <a:xfrm>
            <a:off x="368046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704" name="Google Shape;1704;p113"/>
          <p:cNvSpPr/>
          <p:nvPr/>
        </p:nvSpPr>
        <p:spPr>
          <a:xfrm>
            <a:off x="4406900" y="1968500"/>
            <a:ext cx="330300" cy="330300"/>
          </a:xfrm>
          <a:prstGeom prst="ellipse">
            <a:avLst/>
          </a:prstGeom>
          <a:solidFill>
            <a:srgbClr val="FD5949"/>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3</a:t>
            </a:r>
            <a:endParaRPr b="1" sz="1000">
              <a:solidFill>
                <a:srgbClr val="FFFFFF"/>
              </a:solidFill>
              <a:latin typeface="Noto Sans KR"/>
              <a:ea typeface="Noto Sans KR"/>
              <a:cs typeface="Noto Sans KR"/>
              <a:sym typeface="Noto Sans KR"/>
            </a:endParaRPr>
          </a:p>
        </p:txBody>
      </p:sp>
      <p:sp>
        <p:nvSpPr>
          <p:cNvPr id="1705" name="Google Shape;1705;p113"/>
          <p:cNvSpPr/>
          <p:nvPr/>
        </p:nvSpPr>
        <p:spPr>
          <a:xfrm>
            <a:off x="3794760" y="2336800"/>
            <a:ext cx="1554600" cy="11430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정체성 확인 → 프로필 방문·팔로우</a:t>
            </a:r>
            <a:endParaRPr b="1" sz="1500">
              <a:solidFill>
                <a:srgbClr val="241D31"/>
              </a:solidFill>
              <a:latin typeface="Noto Sans KR"/>
              <a:ea typeface="Noto Sans KR"/>
              <a:cs typeface="Noto Sans KR"/>
              <a:sym typeface="Noto Sans KR"/>
            </a:endParaRPr>
          </a:p>
        </p:txBody>
      </p:sp>
      <p:sp>
        <p:nvSpPr>
          <p:cNvPr id="1706" name="Google Shape;1706;p113"/>
          <p:cNvSpPr txBox="1"/>
          <p:nvPr/>
        </p:nvSpPr>
        <p:spPr>
          <a:xfrm>
            <a:off x="534924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707" name="Google Shape;1707;p113"/>
          <p:cNvSpPr/>
          <p:nvPr/>
        </p:nvSpPr>
        <p:spPr>
          <a:xfrm>
            <a:off x="6075680" y="1968500"/>
            <a:ext cx="330300" cy="3303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4</a:t>
            </a:r>
            <a:endParaRPr b="1" sz="1000">
              <a:solidFill>
                <a:srgbClr val="FFFFFF"/>
              </a:solidFill>
              <a:latin typeface="Noto Sans KR"/>
              <a:ea typeface="Noto Sans KR"/>
              <a:cs typeface="Noto Sans KR"/>
              <a:sym typeface="Noto Sans KR"/>
            </a:endParaRPr>
          </a:p>
        </p:txBody>
      </p:sp>
      <p:sp>
        <p:nvSpPr>
          <p:cNvPr id="1708" name="Google Shape;1708;p113"/>
          <p:cNvSpPr/>
          <p:nvPr/>
        </p:nvSpPr>
        <p:spPr>
          <a:xfrm>
            <a:off x="5463540" y="2336800"/>
            <a:ext cx="1554600" cy="11430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상담·예약 → 답장·DM·링크</a:t>
            </a:r>
            <a:endParaRPr b="1" sz="1500">
              <a:solidFill>
                <a:srgbClr val="241D31"/>
              </a:solidFill>
              <a:latin typeface="Noto Sans KR"/>
              <a:ea typeface="Noto Sans KR"/>
              <a:cs typeface="Noto Sans KR"/>
              <a:sym typeface="Noto Sans KR"/>
            </a:endParaRPr>
          </a:p>
        </p:txBody>
      </p:sp>
      <p:sp>
        <p:nvSpPr>
          <p:cNvPr id="1709" name="Google Shape;1709;p113"/>
          <p:cNvSpPr txBox="1"/>
          <p:nvPr/>
        </p:nvSpPr>
        <p:spPr>
          <a:xfrm>
            <a:off x="7018020" y="2730500"/>
            <a:ext cx="114300" cy="2541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200">
                <a:solidFill>
                  <a:srgbClr val="675F70"/>
                </a:solidFill>
                <a:latin typeface="Noto Sans KR"/>
                <a:ea typeface="Noto Sans KR"/>
                <a:cs typeface="Noto Sans KR"/>
                <a:sym typeface="Noto Sans KR"/>
              </a:rPr>
              <a:t>→</a:t>
            </a:r>
            <a:endParaRPr b="1" sz="1200">
              <a:solidFill>
                <a:srgbClr val="675F70"/>
              </a:solidFill>
              <a:latin typeface="Noto Sans KR"/>
              <a:ea typeface="Noto Sans KR"/>
              <a:cs typeface="Noto Sans KR"/>
              <a:sym typeface="Noto Sans KR"/>
            </a:endParaRPr>
          </a:p>
        </p:txBody>
      </p:sp>
      <p:sp>
        <p:nvSpPr>
          <p:cNvPr id="1710" name="Google Shape;1710;p113"/>
          <p:cNvSpPr/>
          <p:nvPr/>
        </p:nvSpPr>
        <p:spPr>
          <a:xfrm>
            <a:off x="7744460" y="1968500"/>
            <a:ext cx="330300" cy="330300"/>
          </a:xfrm>
          <a:prstGeom prst="ellipse">
            <a:avLst/>
          </a:prstGeom>
          <a:solidFill>
            <a:srgbClr val="833AB4"/>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FFFFFF"/>
                </a:solidFill>
                <a:latin typeface="Noto Sans KR"/>
                <a:ea typeface="Noto Sans KR"/>
                <a:cs typeface="Noto Sans KR"/>
                <a:sym typeface="Noto Sans KR"/>
              </a:rPr>
              <a:t>5</a:t>
            </a:r>
            <a:endParaRPr b="1" sz="1000">
              <a:solidFill>
                <a:srgbClr val="FFFFFF"/>
              </a:solidFill>
              <a:latin typeface="Noto Sans KR"/>
              <a:ea typeface="Noto Sans KR"/>
              <a:cs typeface="Noto Sans KR"/>
              <a:sym typeface="Noto Sans KR"/>
            </a:endParaRPr>
          </a:p>
        </p:txBody>
      </p:sp>
      <p:sp>
        <p:nvSpPr>
          <p:cNvPr id="1711" name="Google Shape;1711;p113"/>
          <p:cNvSpPr/>
          <p:nvPr/>
        </p:nvSpPr>
        <p:spPr>
          <a:xfrm>
            <a:off x="7132320" y="2336800"/>
            <a:ext cx="1554600" cy="11430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500">
                <a:solidFill>
                  <a:srgbClr val="241D31"/>
                </a:solidFill>
                <a:latin typeface="Noto Sans KR"/>
                <a:ea typeface="Noto Sans KR"/>
                <a:cs typeface="Noto Sans KR"/>
                <a:sym typeface="Noto Sans KR"/>
              </a:rPr>
              <a:t>좋아요만으로 판정하지 않기</a:t>
            </a:r>
            <a:endParaRPr b="1" sz="1500">
              <a:solidFill>
                <a:srgbClr val="241D31"/>
              </a:solidFill>
              <a:latin typeface="Noto Sans KR"/>
              <a:ea typeface="Noto Sans KR"/>
              <a:cs typeface="Noto Sans KR"/>
              <a:sym typeface="Noto Sans K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715" name="Shape 1715"/>
        <p:cNvGrpSpPr/>
        <p:nvPr/>
      </p:nvGrpSpPr>
      <p:grpSpPr>
        <a:xfrm>
          <a:off x="0" y="0"/>
          <a:ext cx="0" cy="0"/>
          <a:chOff x="0" y="0"/>
          <a:chExt cx="0" cy="0"/>
        </a:xfrm>
      </p:grpSpPr>
      <p:sp>
        <p:nvSpPr>
          <p:cNvPr id="1716" name="Google Shape;1716;p11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717" name="Google Shape;1717;p11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같은 질문, 한 가지만 바꿔 비교한다</a:t>
            </a:r>
            <a:endParaRPr b="1" sz="2700">
              <a:solidFill>
                <a:srgbClr val="241D31"/>
              </a:solidFill>
              <a:latin typeface="Noto Sans KR"/>
              <a:ea typeface="Noto Sans KR"/>
              <a:cs typeface="Noto Sans KR"/>
              <a:sym typeface="Noto Sans KR"/>
            </a:endParaRPr>
          </a:p>
        </p:txBody>
      </p:sp>
      <p:sp>
        <p:nvSpPr>
          <p:cNvPr id="1718" name="Google Shape;1718;p11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102/114</a:t>
            </a:r>
            <a:endParaRPr sz="850">
              <a:solidFill>
                <a:srgbClr val="675F70"/>
              </a:solidFill>
              <a:latin typeface="Noto Sans KR"/>
              <a:ea typeface="Noto Sans KR"/>
              <a:cs typeface="Noto Sans KR"/>
              <a:sym typeface="Noto Sans KR"/>
            </a:endParaRPr>
          </a:p>
        </p:txBody>
      </p:sp>
      <p:sp>
        <p:nvSpPr>
          <p:cNvPr id="1719" name="Google Shape;1719;p11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0" name="Google Shape;1720;p11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1" name="Google Shape;1721;p11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22" name="Google Shape;1722;p11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같은 고객 질문에서 훅·길이·CTA 중 하나만 바꿔야 무엇이 달랐는지 해석하기 쉽다.</a:t>
            </a:r>
            <a:endParaRPr sz="1350">
              <a:solidFill>
                <a:srgbClr val="675F70"/>
              </a:solidFill>
              <a:latin typeface="Noto Sans KR"/>
              <a:ea typeface="Noto Sans KR"/>
              <a:cs typeface="Noto Sans KR"/>
              <a:sym typeface="Noto Sans KR"/>
            </a:endParaRPr>
          </a:p>
        </p:txBody>
      </p:sp>
      <p:sp>
        <p:nvSpPr>
          <p:cNvPr id="1723" name="Google Shape;1723;p114"/>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A: 질문형 첫 문장</a:t>
            </a:r>
            <a:endParaRPr b="1" sz="1450">
              <a:solidFill>
                <a:srgbClr val="241D31"/>
              </a:solidFill>
              <a:latin typeface="Noto Sans KR"/>
              <a:ea typeface="Noto Sans KR"/>
              <a:cs typeface="Noto Sans KR"/>
              <a:sym typeface="Noto Sans KR"/>
            </a:endParaRPr>
          </a:p>
        </p:txBody>
      </p:sp>
      <p:sp>
        <p:nvSpPr>
          <p:cNvPr id="1724" name="Google Shape;1724;p114"/>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B: 결론형 첫 문장</a:t>
            </a:r>
            <a:endParaRPr b="1" sz="1450">
              <a:solidFill>
                <a:srgbClr val="241D31"/>
              </a:solidFill>
              <a:latin typeface="Noto Sans KR"/>
              <a:ea typeface="Noto Sans KR"/>
              <a:cs typeface="Noto Sans KR"/>
              <a:sym typeface="Noto Sans KR"/>
            </a:endParaRPr>
          </a:p>
        </p:txBody>
      </p:sp>
      <p:sp>
        <p:nvSpPr>
          <p:cNvPr id="1725" name="Google Shape;1725;p114"/>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근거·대상·CTA는 유지</a:t>
            </a:r>
            <a:endParaRPr b="1" sz="1450">
              <a:solidFill>
                <a:srgbClr val="241D31"/>
              </a:solidFill>
              <a:latin typeface="Noto Sans KR"/>
              <a:ea typeface="Noto Sans KR"/>
              <a:cs typeface="Noto Sans KR"/>
              <a:sym typeface="Noto Sans KR"/>
            </a:endParaRPr>
          </a:p>
        </p:txBody>
      </p:sp>
      <p:sp>
        <p:nvSpPr>
          <p:cNvPr id="1726" name="Google Shape;1726;p114"/>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24시간 / 7일 뒤 기록</a:t>
            </a:r>
            <a:endParaRPr b="1" sz="1450">
              <a:solidFill>
                <a:srgbClr val="241D31"/>
              </a:solidFill>
              <a:latin typeface="Noto Sans KR"/>
              <a:ea typeface="Noto Sans KR"/>
              <a:cs typeface="Noto Sans KR"/>
              <a:sym typeface="Noto Sans KR"/>
            </a:endParaRPr>
          </a:p>
        </p:txBody>
      </p:sp>
      <p:sp>
        <p:nvSpPr>
          <p:cNvPr id="1727" name="Google Shape;1727;p114"/>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 번의 결과를 법칙으로 만들지 않기</a:t>
            </a:r>
            <a:endParaRPr b="1" sz="1450">
              <a:solidFill>
                <a:srgbClr val="241D31"/>
              </a:solidFill>
              <a:latin typeface="Noto Sans KR"/>
              <a:ea typeface="Noto Sans KR"/>
              <a:cs typeface="Noto Sans KR"/>
              <a:sym typeface="Noto Sans KR"/>
            </a:endParaRPr>
          </a:p>
        </p:txBody>
      </p:sp>
      <p:sp>
        <p:nvSpPr>
          <p:cNvPr id="1728" name="Google Shape;1728;p114"/>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creators.instagracom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732" name="Shape 1732"/>
        <p:cNvGrpSpPr/>
        <p:nvPr/>
      </p:nvGrpSpPr>
      <p:grpSpPr>
        <a:xfrm>
          <a:off x="0" y="0"/>
          <a:ext cx="0" cy="0"/>
          <a:chOff x="0" y="0"/>
          <a:chExt cx="0" cy="0"/>
        </a:xfrm>
      </p:grpSpPr>
      <p:sp>
        <p:nvSpPr>
          <p:cNvPr id="1733" name="Google Shape;1733;p11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734" name="Google Shape;1734;p11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원본성은 내 질문·관점·과정을 더하는 것</a:t>
            </a:r>
            <a:endParaRPr b="1" sz="2700">
              <a:solidFill>
                <a:srgbClr val="241D31"/>
              </a:solidFill>
              <a:latin typeface="Noto Sans KR"/>
              <a:ea typeface="Noto Sans KR"/>
              <a:cs typeface="Noto Sans KR"/>
              <a:sym typeface="Noto Sans KR"/>
            </a:endParaRPr>
          </a:p>
        </p:txBody>
      </p:sp>
      <p:sp>
        <p:nvSpPr>
          <p:cNvPr id="1735" name="Google Shape;1735;p11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103/114</a:t>
            </a:r>
            <a:endParaRPr sz="850">
              <a:solidFill>
                <a:srgbClr val="675F70"/>
              </a:solidFill>
              <a:latin typeface="Noto Sans KR"/>
              <a:ea typeface="Noto Sans KR"/>
              <a:cs typeface="Noto Sans KR"/>
              <a:sym typeface="Noto Sans KR"/>
            </a:endParaRPr>
          </a:p>
        </p:txBody>
      </p:sp>
      <p:sp>
        <p:nvSpPr>
          <p:cNvPr id="1736" name="Google Shape;1736;p11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7" name="Google Shape;1737;p11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8" name="Google Shape;1738;p11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39" name="Google Shape;1739;p11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675F70"/>
                </a:solidFill>
                <a:latin typeface="Noto Sans KR"/>
                <a:ea typeface="Noto Sans KR"/>
                <a:cs typeface="Noto Sans KR"/>
                <a:sym typeface="Noto Sans KR"/>
              </a:rPr>
              <a:t>테두리·워터마크·자막·출처 표기만 더한 재업로드는 의미 있는 원본 입력이 아니며, 자기 정보·맥락·관점·실질 변형이 필요하다.</a:t>
            </a:r>
            <a:endParaRPr sz="1300">
              <a:solidFill>
                <a:srgbClr val="675F70"/>
              </a:solidFill>
              <a:latin typeface="Noto Sans KR"/>
              <a:ea typeface="Noto Sans KR"/>
              <a:cs typeface="Noto Sans KR"/>
              <a:sym typeface="Noto Sans KR"/>
            </a:endParaRPr>
          </a:p>
        </p:txBody>
      </p:sp>
      <p:sp>
        <p:nvSpPr>
          <p:cNvPr id="1740" name="Google Shape;1740;p11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내 고객 질문</a:t>
            </a:r>
            <a:endParaRPr b="1" sz="1450">
              <a:solidFill>
                <a:srgbClr val="241D31"/>
              </a:solidFill>
              <a:latin typeface="Noto Sans KR"/>
              <a:ea typeface="Noto Sans KR"/>
              <a:cs typeface="Noto Sans KR"/>
              <a:sym typeface="Noto Sans KR"/>
            </a:endParaRPr>
          </a:p>
        </p:txBody>
      </p:sp>
      <p:sp>
        <p:nvSpPr>
          <p:cNvPr id="1741" name="Google Shape;1741;p11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내 과정·설명·판단</a:t>
            </a:r>
            <a:endParaRPr b="1" sz="1450">
              <a:solidFill>
                <a:srgbClr val="241D31"/>
              </a:solidFill>
              <a:latin typeface="Noto Sans KR"/>
              <a:ea typeface="Noto Sans KR"/>
              <a:cs typeface="Noto Sans KR"/>
              <a:sym typeface="Noto Sans KR"/>
            </a:endParaRPr>
          </a:p>
        </p:txBody>
      </p:sp>
      <p:sp>
        <p:nvSpPr>
          <p:cNvPr id="1742" name="Google Shape;1742;p11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출처 표기 ≠ 원본성 확보</a:t>
            </a:r>
            <a:endParaRPr b="1" sz="1450">
              <a:solidFill>
                <a:srgbClr val="241D31"/>
              </a:solidFill>
              <a:latin typeface="Noto Sans KR"/>
              <a:ea typeface="Noto Sans KR"/>
              <a:cs typeface="Noto Sans KR"/>
              <a:sym typeface="Noto Sans KR"/>
            </a:endParaRPr>
          </a:p>
        </p:txBody>
      </p:sp>
      <p:sp>
        <p:nvSpPr>
          <p:cNvPr id="1743" name="Google Shape;1743;p11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단순 재업로드 대신 Repost·Story 공유</a:t>
            </a:r>
            <a:endParaRPr b="1" sz="1450">
              <a:solidFill>
                <a:srgbClr val="241D31"/>
              </a:solidFill>
              <a:latin typeface="Noto Sans KR"/>
              <a:ea typeface="Noto Sans KR"/>
              <a:cs typeface="Noto Sans KR"/>
              <a:sym typeface="Noto Sans KR"/>
            </a:endParaRPr>
          </a:p>
        </p:txBody>
      </p:sp>
      <p:sp>
        <p:nvSpPr>
          <p:cNvPr id="1744" name="Google Shape;1744;p11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권리·동의·광고 표시 확인</a:t>
            </a:r>
            <a:endParaRPr b="1" sz="1450">
              <a:solidFill>
                <a:srgbClr val="241D31"/>
              </a:solidFill>
              <a:latin typeface="Noto Sans KR"/>
              <a:ea typeface="Noto Sans KR"/>
              <a:cs typeface="Noto Sans KR"/>
              <a:sym typeface="Noto Sans KR"/>
            </a:endParaRPr>
          </a:p>
        </p:txBody>
      </p:sp>
      <p:sp>
        <p:nvSpPr>
          <p:cNvPr id="1745" name="Google Shape;1745;p115"/>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creators.instagracom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749" name="Shape 1749"/>
        <p:cNvGrpSpPr/>
        <p:nvPr/>
      </p:nvGrpSpPr>
      <p:grpSpPr>
        <a:xfrm>
          <a:off x="0" y="0"/>
          <a:ext cx="0" cy="0"/>
          <a:chOff x="0" y="0"/>
          <a:chExt cx="0" cy="0"/>
        </a:xfrm>
      </p:grpSpPr>
      <p:sp>
        <p:nvSpPr>
          <p:cNvPr id="1750" name="Google Shape;1750;p11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751" name="Google Shape;1751;p11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Instagram 마케터에게 속지 않는 공식 확인 경로</a:t>
            </a:r>
            <a:endParaRPr b="1" sz="2400">
              <a:solidFill>
                <a:srgbClr val="241D31"/>
              </a:solidFill>
              <a:latin typeface="Noto Sans KR"/>
              <a:ea typeface="Noto Sans KR"/>
              <a:cs typeface="Noto Sans KR"/>
              <a:sym typeface="Noto Sans KR"/>
            </a:endParaRPr>
          </a:p>
        </p:txBody>
      </p:sp>
      <p:sp>
        <p:nvSpPr>
          <p:cNvPr id="1752" name="Google Shape;1752;p11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104/114</a:t>
            </a:r>
            <a:endParaRPr sz="850">
              <a:solidFill>
                <a:srgbClr val="675F70"/>
              </a:solidFill>
              <a:latin typeface="Noto Sans KR"/>
              <a:ea typeface="Noto Sans KR"/>
              <a:cs typeface="Noto Sans KR"/>
              <a:sym typeface="Noto Sans KR"/>
            </a:endParaRPr>
          </a:p>
        </p:txBody>
      </p:sp>
      <p:sp>
        <p:nvSpPr>
          <p:cNvPr id="1753" name="Google Shape;1753;p11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4" name="Google Shape;1754;p11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5" name="Google Shape;1755;p11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6" name="Google Shape;1756;p11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@instagram 공식 계정</a:t>
            </a:r>
            <a:endParaRPr sz="1550">
              <a:solidFill>
                <a:srgbClr val="675F70"/>
              </a:solidFill>
              <a:latin typeface="Noto Sans KR"/>
              <a:ea typeface="Noto Sans KR"/>
              <a:cs typeface="Noto Sans KR"/>
              <a:sym typeface="Noto Sans KR"/>
            </a:endParaRPr>
          </a:p>
        </p:txBody>
      </p:sp>
      <p:sp>
        <p:nvSpPr>
          <p:cNvPr id="1757" name="Google Shape;1757;p116"/>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@instagram 공식 계정</a:t>
            </a:r>
            <a:endParaRPr b="1" sz="1600">
              <a:solidFill>
                <a:srgbClr val="241D31"/>
              </a:solidFill>
              <a:latin typeface="Noto Sans KR"/>
              <a:ea typeface="Noto Sans KR"/>
              <a:cs typeface="Noto Sans KR"/>
              <a:sym typeface="Noto Sans KR"/>
            </a:endParaRPr>
          </a:p>
        </p:txBody>
      </p:sp>
      <p:sp>
        <p:nvSpPr>
          <p:cNvPr id="1758" name="Google Shape;1758;p116"/>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a:solidFill>
                  <a:srgbClr val="241D31"/>
                </a:solidFill>
                <a:latin typeface="Noto Sans KR"/>
                <a:ea typeface="Noto Sans KR"/>
                <a:cs typeface="Noto Sans KR"/>
                <a:sym typeface="Noto Sans KR"/>
              </a:rPr>
              <a:t>about.instagram.com · Instagram 도움말</a:t>
            </a:r>
            <a:endParaRPr b="1">
              <a:solidFill>
                <a:srgbClr val="241D31"/>
              </a:solidFill>
              <a:latin typeface="Noto Sans KR"/>
              <a:ea typeface="Noto Sans KR"/>
              <a:cs typeface="Noto Sans KR"/>
              <a:sym typeface="Noto Sans KR"/>
            </a:endParaRPr>
          </a:p>
        </p:txBody>
      </p:sp>
      <p:sp>
        <p:nvSpPr>
          <p:cNvPr id="1759" name="Google Shape;1759;p116"/>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a:solidFill>
                  <a:srgbClr val="241D31"/>
                </a:solidFill>
                <a:latin typeface="Noto Sans KR"/>
                <a:ea typeface="Noto Sans KR"/>
                <a:cs typeface="Noto Sans KR"/>
                <a:sym typeface="Noto Sans KR"/>
              </a:rPr>
              <a:t>business.instagram.com · Meta 교육·사례</a:t>
            </a:r>
            <a:endParaRPr b="1">
              <a:solidFill>
                <a:srgbClr val="241D31"/>
              </a:solidFill>
              <a:latin typeface="Noto Sans KR"/>
              <a:ea typeface="Noto Sans KR"/>
              <a:cs typeface="Noto Sans KR"/>
              <a:sym typeface="Noto Sans KR"/>
            </a:endParaRPr>
          </a:p>
        </p:txBody>
      </p:sp>
      <p:sp>
        <p:nvSpPr>
          <p:cNvPr id="1760" name="Google Shape;1760;p116"/>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Creators·Creator Marketplace 공식 안내</a:t>
            </a:r>
            <a:endParaRPr b="1" sz="1600">
              <a:solidFill>
                <a:srgbClr val="241D31"/>
              </a:solidFill>
              <a:latin typeface="Noto Sans KR"/>
              <a:ea typeface="Noto Sans KR"/>
              <a:cs typeface="Noto Sans KR"/>
              <a:sym typeface="Noto Sans KR"/>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764" name="Shape 1764"/>
        <p:cNvGrpSpPr/>
        <p:nvPr/>
      </p:nvGrpSpPr>
      <p:grpSpPr>
        <a:xfrm>
          <a:off x="0" y="0"/>
          <a:ext cx="0" cy="0"/>
          <a:chOff x="0" y="0"/>
          <a:chExt cx="0" cy="0"/>
        </a:xfrm>
      </p:grpSpPr>
      <p:sp>
        <p:nvSpPr>
          <p:cNvPr id="1765" name="Google Shape;1765;p117"/>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766" name="Google Shape;1766;p117"/>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주의 1 — 가짜 성장 행동은 관계를 망친다</a:t>
            </a:r>
            <a:endParaRPr b="1" sz="2700">
              <a:solidFill>
                <a:srgbClr val="241D31"/>
              </a:solidFill>
              <a:latin typeface="Noto Sans KR"/>
              <a:ea typeface="Noto Sans KR"/>
              <a:cs typeface="Noto Sans KR"/>
              <a:sym typeface="Noto Sans KR"/>
            </a:endParaRPr>
          </a:p>
        </p:txBody>
      </p:sp>
      <p:sp>
        <p:nvSpPr>
          <p:cNvPr id="1767" name="Google Shape;1767;p117"/>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105/114</a:t>
            </a:r>
            <a:endParaRPr sz="850">
              <a:solidFill>
                <a:srgbClr val="675F70"/>
              </a:solidFill>
              <a:latin typeface="Noto Sans KR"/>
              <a:ea typeface="Noto Sans KR"/>
              <a:cs typeface="Noto Sans KR"/>
              <a:sym typeface="Noto Sans KR"/>
            </a:endParaRPr>
          </a:p>
        </p:txBody>
      </p:sp>
      <p:sp>
        <p:nvSpPr>
          <p:cNvPr id="1768" name="Google Shape;1768;p117"/>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69" name="Google Shape;1769;p117"/>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0" name="Google Shape;1770;p117"/>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71" name="Google Shape;1771;p117"/>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좋아요 구매 등 기만적 성장 행위</a:t>
            </a:r>
            <a:endParaRPr sz="1550">
              <a:solidFill>
                <a:srgbClr val="675F70"/>
              </a:solidFill>
              <a:latin typeface="Noto Sans KR"/>
              <a:ea typeface="Noto Sans KR"/>
              <a:cs typeface="Noto Sans KR"/>
              <a:sym typeface="Noto Sans KR"/>
            </a:endParaRPr>
          </a:p>
        </p:txBody>
      </p:sp>
      <p:sp>
        <p:nvSpPr>
          <p:cNvPr id="1772" name="Google Shape;1772;p117"/>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좋아요 구매 등 기만적 성장 행위</a:t>
            </a:r>
            <a:endParaRPr b="1" sz="1600">
              <a:solidFill>
                <a:srgbClr val="241D31"/>
              </a:solidFill>
              <a:latin typeface="Noto Sans KR"/>
              <a:ea typeface="Noto Sans KR"/>
              <a:cs typeface="Noto Sans KR"/>
              <a:sym typeface="Noto Sans KR"/>
            </a:endParaRPr>
          </a:p>
        </p:txBody>
      </p:sp>
      <p:sp>
        <p:nvSpPr>
          <p:cNvPr id="1773" name="Google Shape;1773;p117"/>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자동 댓글·DM · 무차별 팔로우</a:t>
            </a:r>
            <a:endParaRPr b="1" sz="1600">
              <a:solidFill>
                <a:srgbClr val="241D31"/>
              </a:solidFill>
              <a:latin typeface="Noto Sans KR"/>
              <a:ea typeface="Noto Sans KR"/>
              <a:cs typeface="Noto Sans KR"/>
              <a:sym typeface="Noto Sans KR"/>
            </a:endParaRPr>
          </a:p>
        </p:txBody>
      </p:sp>
      <p:sp>
        <p:nvSpPr>
          <p:cNvPr id="1774" name="Google Shape;1774;p117"/>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반복 재생·반응 품앗이를 공식 성장법으로 말하지 않기</a:t>
            </a:r>
            <a:endParaRPr b="1" sz="1600">
              <a:solidFill>
                <a:srgbClr val="241D31"/>
              </a:solidFill>
              <a:latin typeface="Noto Sans KR"/>
              <a:ea typeface="Noto Sans KR"/>
              <a:cs typeface="Noto Sans KR"/>
              <a:sym typeface="Noto Sans KR"/>
            </a:endParaRPr>
          </a:p>
        </p:txBody>
      </p:sp>
      <p:sp>
        <p:nvSpPr>
          <p:cNvPr id="1775" name="Google Shape;1775;p117"/>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숫자보다 실제 질문·저장·대화</a:t>
            </a:r>
            <a:endParaRPr b="1" sz="1600">
              <a:solidFill>
                <a:srgbClr val="241D31"/>
              </a:solidFill>
              <a:latin typeface="Noto Sans KR"/>
              <a:ea typeface="Noto Sans KR"/>
              <a:cs typeface="Noto Sans KR"/>
              <a:sym typeface="Noto Sans KR"/>
            </a:endParaRPr>
          </a:p>
        </p:txBody>
      </p:sp>
      <p:sp>
        <p:nvSpPr>
          <p:cNvPr id="1776" name="Google Shape;1776;p117"/>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780" name="Shape 1780"/>
        <p:cNvGrpSpPr/>
        <p:nvPr/>
      </p:nvGrpSpPr>
      <p:grpSpPr>
        <a:xfrm>
          <a:off x="0" y="0"/>
          <a:ext cx="0" cy="0"/>
          <a:chOff x="0" y="0"/>
          <a:chExt cx="0" cy="0"/>
        </a:xfrm>
      </p:grpSpPr>
      <p:sp>
        <p:nvSpPr>
          <p:cNvPr id="1781" name="Google Shape;1781;p118"/>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782" name="Google Shape;1782;p118"/>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주의 2 — 프로필과 반복 콘텐츠도 추천 상태에 영향을 준다</a:t>
            </a:r>
            <a:endParaRPr b="1" sz="2400">
              <a:solidFill>
                <a:srgbClr val="241D31"/>
              </a:solidFill>
              <a:latin typeface="Noto Sans KR"/>
              <a:ea typeface="Noto Sans KR"/>
              <a:cs typeface="Noto Sans KR"/>
              <a:sym typeface="Noto Sans KR"/>
            </a:endParaRPr>
          </a:p>
        </p:txBody>
      </p:sp>
      <p:sp>
        <p:nvSpPr>
          <p:cNvPr id="1783" name="Google Shape;1783;p118"/>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106/114</a:t>
            </a:r>
            <a:endParaRPr sz="850">
              <a:solidFill>
                <a:srgbClr val="675F70"/>
              </a:solidFill>
              <a:latin typeface="Noto Sans KR"/>
              <a:ea typeface="Noto Sans KR"/>
              <a:cs typeface="Noto Sans KR"/>
              <a:sym typeface="Noto Sans KR"/>
            </a:endParaRPr>
          </a:p>
        </p:txBody>
      </p:sp>
      <p:sp>
        <p:nvSpPr>
          <p:cNvPr id="1784" name="Google Shape;1784;p118"/>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5" name="Google Shape;1785;p118"/>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6" name="Google Shape;1786;p118"/>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87" name="Google Shape;1787;p118"/>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계정 이름·사용자 이름·프로필 사진·소개</a:t>
            </a:r>
            <a:endParaRPr sz="1550">
              <a:solidFill>
                <a:srgbClr val="675F70"/>
              </a:solidFill>
              <a:latin typeface="Noto Sans KR"/>
              <a:ea typeface="Noto Sans KR"/>
              <a:cs typeface="Noto Sans KR"/>
              <a:sym typeface="Noto Sans KR"/>
            </a:endParaRPr>
          </a:p>
        </p:txBody>
      </p:sp>
      <p:sp>
        <p:nvSpPr>
          <p:cNvPr id="1788" name="Google Shape;1788;p118"/>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 이름·사용자 이름·프로필 사진·소개</a:t>
            </a:r>
            <a:endParaRPr b="1" sz="1600">
              <a:solidFill>
                <a:srgbClr val="241D31"/>
              </a:solidFill>
              <a:latin typeface="Noto Sans KR"/>
              <a:ea typeface="Noto Sans KR"/>
              <a:cs typeface="Noto Sans KR"/>
              <a:sym typeface="Noto Sans KR"/>
            </a:endParaRPr>
          </a:p>
        </p:txBody>
      </p:sp>
      <p:sp>
        <p:nvSpPr>
          <p:cNvPr id="1789" name="Google Shape;1789;p118"/>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최근 또는 반복 공유한 비추천 대상 콘텐츠</a:t>
            </a:r>
            <a:endParaRPr b="1" sz="1600">
              <a:solidFill>
                <a:srgbClr val="241D31"/>
              </a:solidFill>
              <a:latin typeface="Noto Sans KR"/>
              <a:ea typeface="Noto Sans KR"/>
              <a:cs typeface="Noto Sans KR"/>
              <a:sym typeface="Noto Sans KR"/>
            </a:endParaRPr>
          </a:p>
        </p:txBody>
      </p:sp>
      <p:sp>
        <p:nvSpPr>
          <p:cNvPr id="1790" name="Google Shape;1790;p118"/>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Account Status에서 문제 항목 확인</a:t>
            </a:r>
            <a:endParaRPr b="1" sz="1600">
              <a:solidFill>
                <a:srgbClr val="241D31"/>
              </a:solidFill>
              <a:latin typeface="Noto Sans KR"/>
              <a:ea typeface="Noto Sans KR"/>
              <a:cs typeface="Noto Sans KR"/>
              <a:sym typeface="Noto Sans KR"/>
            </a:endParaRPr>
          </a:p>
        </p:txBody>
      </p:sp>
      <p:sp>
        <p:nvSpPr>
          <p:cNvPr id="1791" name="Google Shape;1791;p118"/>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자격 없음과 영구 섀도밴을 같은 말로 쓰지 않기</a:t>
            </a:r>
            <a:endParaRPr b="1" sz="1600">
              <a:solidFill>
                <a:srgbClr val="241D31"/>
              </a:solidFill>
              <a:latin typeface="Noto Sans KR"/>
              <a:ea typeface="Noto Sans KR"/>
              <a:cs typeface="Noto Sans KR"/>
              <a:sym typeface="Noto Sans KR"/>
            </a:endParaRPr>
          </a:p>
        </p:txBody>
      </p:sp>
      <p:sp>
        <p:nvSpPr>
          <p:cNvPr id="1792" name="Google Shape;1792;p118"/>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796" name="Shape 1796"/>
        <p:cNvGrpSpPr/>
        <p:nvPr/>
      </p:nvGrpSpPr>
      <p:grpSpPr>
        <a:xfrm>
          <a:off x="0" y="0"/>
          <a:ext cx="0" cy="0"/>
          <a:chOff x="0" y="0"/>
          <a:chExt cx="0" cy="0"/>
        </a:xfrm>
      </p:grpSpPr>
      <p:sp>
        <p:nvSpPr>
          <p:cNvPr id="1797" name="Google Shape;1797;p119"/>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798" name="Google Shape;1798;p119"/>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주의 3 — 허위·변조 정보와 AI 콘텐츠를 구분해 표시</a:t>
            </a:r>
            <a:endParaRPr b="1" sz="2400">
              <a:solidFill>
                <a:srgbClr val="241D31"/>
              </a:solidFill>
              <a:latin typeface="Noto Sans KR"/>
              <a:ea typeface="Noto Sans KR"/>
              <a:cs typeface="Noto Sans KR"/>
              <a:sym typeface="Noto Sans KR"/>
            </a:endParaRPr>
          </a:p>
        </p:txBody>
      </p:sp>
      <p:sp>
        <p:nvSpPr>
          <p:cNvPr id="1799" name="Google Shape;1799;p119"/>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107/114</a:t>
            </a:r>
            <a:endParaRPr sz="850">
              <a:solidFill>
                <a:srgbClr val="675F70"/>
              </a:solidFill>
              <a:latin typeface="Noto Sans KR"/>
              <a:ea typeface="Noto Sans KR"/>
              <a:cs typeface="Noto Sans KR"/>
              <a:sym typeface="Noto Sans KR"/>
            </a:endParaRPr>
          </a:p>
        </p:txBody>
      </p:sp>
      <p:sp>
        <p:nvSpPr>
          <p:cNvPr id="1800" name="Google Shape;1800;p119"/>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1" name="Google Shape;1801;p119"/>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2" name="Google Shape;1802;p119"/>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03" name="Google Shape;1803;p119"/>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독립 팩트체커가 허위·변조로 판단한 정보 반복 주의</a:t>
            </a:r>
            <a:endParaRPr sz="1550">
              <a:solidFill>
                <a:srgbClr val="675F70"/>
              </a:solidFill>
              <a:latin typeface="Noto Sans KR"/>
              <a:ea typeface="Noto Sans KR"/>
              <a:cs typeface="Noto Sans KR"/>
              <a:sym typeface="Noto Sans KR"/>
            </a:endParaRPr>
          </a:p>
        </p:txBody>
      </p:sp>
      <p:sp>
        <p:nvSpPr>
          <p:cNvPr id="1804" name="Google Shape;1804;p119"/>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독립 팩트체커가 허위·변조로 판단한 정보 반복 주의</a:t>
            </a:r>
            <a:endParaRPr b="1" sz="1600">
              <a:solidFill>
                <a:srgbClr val="241D31"/>
              </a:solidFill>
              <a:latin typeface="Noto Sans KR"/>
              <a:ea typeface="Noto Sans KR"/>
              <a:cs typeface="Noto Sans KR"/>
              <a:sym typeface="Noto Sans KR"/>
            </a:endParaRPr>
          </a:p>
        </p:txBody>
      </p:sp>
      <p:sp>
        <p:nvSpPr>
          <p:cNvPr id="1805" name="Google Shape;1805;p119"/>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AI 생성·변형 콘텐츠는 AI Info 표시 체계 확인</a:t>
            </a:r>
            <a:endParaRPr b="1" sz="1600">
              <a:solidFill>
                <a:srgbClr val="241D31"/>
              </a:solidFill>
              <a:latin typeface="Noto Sans KR"/>
              <a:ea typeface="Noto Sans KR"/>
              <a:cs typeface="Noto Sans KR"/>
              <a:sym typeface="Noto Sans KR"/>
            </a:endParaRPr>
          </a:p>
        </p:txBody>
      </p:sp>
      <p:sp>
        <p:nvSpPr>
          <p:cNvPr id="1806" name="Google Shape;1806;p119"/>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실사처럼 보이는 AI 인물을 실제 고객처럼 제시하지 않기</a:t>
            </a:r>
            <a:endParaRPr b="1" sz="1600">
              <a:solidFill>
                <a:srgbClr val="241D31"/>
              </a:solidFill>
              <a:latin typeface="Noto Sans KR"/>
              <a:ea typeface="Noto Sans KR"/>
              <a:cs typeface="Noto Sans KR"/>
              <a:sym typeface="Noto Sans KR"/>
            </a:endParaRPr>
          </a:p>
        </p:txBody>
      </p:sp>
      <p:sp>
        <p:nvSpPr>
          <p:cNvPr id="1807" name="Google Shape;1807;p119"/>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출처·제작 방식·사람 검수 기록</a:t>
            </a:r>
            <a:endParaRPr b="1" sz="1600">
              <a:solidFill>
                <a:srgbClr val="241D31"/>
              </a:solidFill>
              <a:latin typeface="Noto Sans KR"/>
              <a:ea typeface="Noto Sans KR"/>
              <a:cs typeface="Noto Sans KR"/>
              <a:sym typeface="Noto Sans KR"/>
            </a:endParaRPr>
          </a:p>
        </p:txBody>
      </p:sp>
      <p:sp>
        <p:nvSpPr>
          <p:cNvPr id="1808" name="Google Shape;1808;p119"/>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transparency.meta.com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812" name="Shape 1812"/>
        <p:cNvGrpSpPr/>
        <p:nvPr/>
      </p:nvGrpSpPr>
      <p:grpSpPr>
        <a:xfrm>
          <a:off x="0" y="0"/>
          <a:ext cx="0" cy="0"/>
          <a:chOff x="0" y="0"/>
          <a:chExt cx="0" cy="0"/>
        </a:xfrm>
      </p:grpSpPr>
      <p:sp>
        <p:nvSpPr>
          <p:cNvPr id="1813" name="Google Shape;1813;p120"/>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지속성·공식정보</a:t>
            </a:r>
            <a:endParaRPr b="1" sz="1000">
              <a:solidFill>
                <a:srgbClr val="C13584"/>
              </a:solidFill>
              <a:latin typeface="Noto Sans KR"/>
              <a:ea typeface="Noto Sans KR"/>
              <a:cs typeface="Noto Sans KR"/>
              <a:sym typeface="Noto Sans KR"/>
            </a:endParaRPr>
          </a:p>
        </p:txBody>
      </p:sp>
      <p:sp>
        <p:nvSpPr>
          <p:cNvPr id="1814" name="Google Shape;1814;p120"/>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주의 4 — 청소년에게 부적절한 계정은 추천에서 제한될 수 있다</a:t>
            </a:r>
            <a:endParaRPr b="1" sz="2400">
              <a:solidFill>
                <a:srgbClr val="241D31"/>
              </a:solidFill>
              <a:latin typeface="Noto Sans KR"/>
              <a:ea typeface="Noto Sans KR"/>
              <a:cs typeface="Noto Sans KR"/>
              <a:sym typeface="Noto Sans KR"/>
            </a:endParaRPr>
          </a:p>
        </p:txBody>
      </p:sp>
      <p:sp>
        <p:nvSpPr>
          <p:cNvPr id="1815" name="Google Shape;1815;p120"/>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108/114</a:t>
            </a:r>
            <a:endParaRPr sz="850">
              <a:solidFill>
                <a:srgbClr val="675F70"/>
              </a:solidFill>
              <a:latin typeface="Noto Sans KR"/>
              <a:ea typeface="Noto Sans KR"/>
              <a:cs typeface="Noto Sans KR"/>
              <a:sym typeface="Noto Sans KR"/>
            </a:endParaRPr>
          </a:p>
        </p:txBody>
      </p:sp>
      <p:sp>
        <p:nvSpPr>
          <p:cNvPr id="1816" name="Google Shape;1816;p120"/>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7" name="Google Shape;1817;p120"/>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8" name="Google Shape;1818;p120"/>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19" name="Google Shape;1819;p120"/>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550">
                <a:solidFill>
                  <a:srgbClr val="675F70"/>
                </a:solidFill>
                <a:latin typeface="Noto Sans KR"/>
                <a:ea typeface="Noto Sans KR"/>
                <a:cs typeface="Noto Sans KR"/>
                <a:sym typeface="Noto Sans KR"/>
              </a:rPr>
              <a:t>청소년에게 부적절한 콘텐츠 반복 공유</a:t>
            </a:r>
            <a:endParaRPr sz="1550">
              <a:solidFill>
                <a:srgbClr val="675F70"/>
              </a:solidFill>
              <a:latin typeface="Noto Sans KR"/>
              <a:ea typeface="Noto Sans KR"/>
              <a:cs typeface="Noto Sans KR"/>
              <a:sym typeface="Noto Sans KR"/>
            </a:endParaRPr>
          </a:p>
        </p:txBody>
      </p:sp>
      <p:sp>
        <p:nvSpPr>
          <p:cNvPr id="1820" name="Google Shape;1820;p120"/>
          <p:cNvSpPr/>
          <p:nvPr/>
        </p:nvSpPr>
        <p:spPr>
          <a:xfrm>
            <a:off x="469900" y="2006600"/>
            <a:ext cx="40386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청소년에게 부적절한 콘텐츠 반복 공유</a:t>
            </a:r>
            <a:endParaRPr b="1" sz="1600">
              <a:solidFill>
                <a:srgbClr val="241D31"/>
              </a:solidFill>
              <a:latin typeface="Noto Sans KR"/>
              <a:ea typeface="Noto Sans KR"/>
              <a:cs typeface="Noto Sans KR"/>
              <a:sym typeface="Noto Sans KR"/>
            </a:endParaRPr>
          </a:p>
        </p:txBody>
      </p:sp>
      <p:sp>
        <p:nvSpPr>
          <p:cNvPr id="1821" name="Google Shape;1821;p120"/>
          <p:cNvSpPr/>
          <p:nvPr/>
        </p:nvSpPr>
        <p:spPr>
          <a:xfrm>
            <a:off x="4635500" y="2006600"/>
            <a:ext cx="40386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계정 이름·소개에서 부적절함을 암시</a:t>
            </a:r>
            <a:endParaRPr b="1" sz="1600">
              <a:solidFill>
                <a:srgbClr val="241D31"/>
              </a:solidFill>
              <a:latin typeface="Noto Sans KR"/>
              <a:ea typeface="Noto Sans KR"/>
              <a:cs typeface="Noto Sans KR"/>
              <a:sym typeface="Noto Sans KR"/>
            </a:endParaRPr>
          </a:p>
        </p:txBody>
      </p:sp>
      <p:sp>
        <p:nvSpPr>
          <p:cNvPr id="1822" name="Google Shape;1822;p120"/>
          <p:cNvSpPr/>
          <p:nvPr/>
        </p:nvSpPr>
        <p:spPr>
          <a:xfrm>
            <a:off x="469900" y="3162300"/>
            <a:ext cx="40386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추천 자격과 삭제·제재는 다른 판단</a:t>
            </a:r>
            <a:endParaRPr b="1" sz="1600">
              <a:solidFill>
                <a:srgbClr val="241D31"/>
              </a:solidFill>
              <a:latin typeface="Noto Sans KR"/>
              <a:ea typeface="Noto Sans KR"/>
              <a:cs typeface="Noto Sans KR"/>
              <a:sym typeface="Noto Sans KR"/>
            </a:endParaRPr>
          </a:p>
        </p:txBody>
      </p:sp>
      <p:sp>
        <p:nvSpPr>
          <p:cNvPr id="1823" name="Google Shape;1823;p120"/>
          <p:cNvSpPr/>
          <p:nvPr/>
        </p:nvSpPr>
        <p:spPr>
          <a:xfrm>
            <a:off x="4635500" y="3162300"/>
            <a:ext cx="40386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600">
                <a:solidFill>
                  <a:srgbClr val="241D31"/>
                </a:solidFill>
                <a:latin typeface="Noto Sans KR"/>
                <a:ea typeface="Noto Sans KR"/>
                <a:cs typeface="Noto Sans KR"/>
                <a:sym typeface="Noto Sans KR"/>
              </a:rPr>
              <a:t>대상 고객과 공개 범위를 함께 점검</a:t>
            </a:r>
            <a:endParaRPr b="1" sz="1600">
              <a:solidFill>
                <a:srgbClr val="241D31"/>
              </a:solidFill>
              <a:latin typeface="Noto Sans KR"/>
              <a:ea typeface="Noto Sans KR"/>
              <a:cs typeface="Noto Sans KR"/>
              <a:sym typeface="Noto Sans KR"/>
            </a:endParaRPr>
          </a:p>
        </p:txBody>
      </p:sp>
      <p:sp>
        <p:nvSpPr>
          <p:cNvPr id="1824" name="Google Shape;1824;p120"/>
          <p:cNvSpPr/>
          <p:nvPr/>
        </p:nvSpPr>
        <p:spPr>
          <a:xfrm>
            <a:off x="6273800" y="4330700"/>
            <a:ext cx="2387700" cy="355500"/>
          </a:xfrm>
          <a:prstGeom prst="roundRect">
            <a:avLst>
              <a:gd fmla="val 16667" name="adj"/>
            </a:avLst>
          </a:prstGeom>
          <a:solidFill>
            <a:srgbClr val="405DE6"/>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920">
                <a:solidFill>
                  <a:srgbClr val="FFFFFF"/>
                </a:solidFill>
                <a:uFill>
                  <a:noFill/>
                </a:uFill>
                <a:latin typeface="Noto Sans KR"/>
                <a:ea typeface="Noto Sans KR"/>
                <a:cs typeface="Noto Sans KR"/>
                <a:sym typeface="Noto Sans KR"/>
                <a:hlinkClick r:id="rId3">
                  <a:extLst>
                    <a:ext uri="{A12FA001-AC4F-418D-AE19-62706E023703}">
                      <ahyp:hlinkClr val="tx"/>
                    </a:ext>
                  </a:extLst>
                </a:hlinkClick>
              </a:rPr>
              <a:t>원문 보기 · help.instagracom ↗</a:t>
            </a:r>
            <a:endParaRPr b="1" sz="920">
              <a:solidFill>
                <a:srgbClr val="FFFFFF"/>
              </a:solidFill>
              <a:latin typeface="Noto Sans KR"/>
              <a:ea typeface="Noto Sans KR"/>
              <a:cs typeface="Noto Sans KR"/>
              <a:sym typeface="Noto Sans K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426"/>
        </a:solidFill>
      </p:bgPr>
    </p:bg>
    <p:spTree>
      <p:nvGrpSpPr>
        <p:cNvPr id="1828" name="Shape 1828"/>
        <p:cNvGrpSpPr/>
        <p:nvPr/>
      </p:nvGrpSpPr>
      <p:grpSpPr>
        <a:xfrm>
          <a:off x="0" y="0"/>
          <a:ext cx="0" cy="0"/>
          <a:chOff x="0" y="0"/>
          <a:chExt cx="0" cy="0"/>
        </a:xfrm>
      </p:grpSpPr>
      <p:sp>
        <p:nvSpPr>
          <p:cNvPr id="1829" name="Google Shape;1829;p121"/>
          <p:cNvSpPr/>
          <p:nvPr/>
        </p:nvSpPr>
        <p:spPr>
          <a:xfrm>
            <a:off x="457200" y="228600"/>
            <a:ext cx="1905000" cy="304800"/>
          </a:xfrm>
          <a:prstGeom prst="roundRect">
            <a:avLst>
              <a:gd fmla="val 16667" name="adj"/>
            </a:avLst>
          </a:prstGeom>
          <a:solidFill>
            <a:srgbClr val="FCAF45"/>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171426"/>
                </a:solidFill>
                <a:latin typeface="Noto Sans KR"/>
                <a:ea typeface="Noto Sans KR"/>
                <a:cs typeface="Noto Sans KR"/>
                <a:sym typeface="Noto Sans KR"/>
              </a:rPr>
              <a:t>통합 실습</a:t>
            </a:r>
            <a:endParaRPr b="1" sz="1000">
              <a:solidFill>
                <a:srgbClr val="171426"/>
              </a:solidFill>
              <a:latin typeface="Noto Sans KR"/>
              <a:ea typeface="Noto Sans KR"/>
              <a:cs typeface="Noto Sans KR"/>
              <a:sym typeface="Noto Sans KR"/>
            </a:endParaRPr>
          </a:p>
        </p:txBody>
      </p:sp>
      <p:sp>
        <p:nvSpPr>
          <p:cNvPr id="1830" name="Google Shape;1830;p121"/>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FFFFFF"/>
                </a:solidFill>
                <a:latin typeface="Noto Sans KR"/>
                <a:ea typeface="Noto Sans KR"/>
                <a:cs typeface="Noto Sans KR"/>
                <a:sym typeface="Noto Sans KR"/>
              </a:rPr>
              <a:t>한 질문을 일주일치가 아니라 ‘한 묶음’으로 재사용</a:t>
            </a:r>
            <a:endParaRPr b="1" sz="2700">
              <a:solidFill>
                <a:srgbClr val="FFFFFF"/>
              </a:solidFill>
              <a:latin typeface="Noto Sans KR"/>
              <a:ea typeface="Noto Sans KR"/>
              <a:cs typeface="Noto Sans KR"/>
              <a:sym typeface="Noto Sans KR"/>
            </a:endParaRPr>
          </a:p>
        </p:txBody>
      </p:sp>
      <p:sp>
        <p:nvSpPr>
          <p:cNvPr id="1831" name="Google Shape;1831;p121"/>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F4B7D0"/>
                </a:solidFill>
                <a:latin typeface="Noto Sans KR"/>
                <a:ea typeface="Noto Sans KR"/>
                <a:cs typeface="Noto Sans KR"/>
                <a:sym typeface="Noto Sans KR"/>
              </a:rPr>
              <a:t>109/114</a:t>
            </a:r>
            <a:endParaRPr sz="850">
              <a:solidFill>
                <a:srgbClr val="F4B7D0"/>
              </a:solidFill>
              <a:latin typeface="Noto Sans KR"/>
              <a:ea typeface="Noto Sans KR"/>
              <a:cs typeface="Noto Sans KR"/>
              <a:sym typeface="Noto Sans KR"/>
            </a:endParaRPr>
          </a:p>
        </p:txBody>
      </p:sp>
      <p:sp>
        <p:nvSpPr>
          <p:cNvPr id="1832" name="Google Shape;1832;p121"/>
          <p:cNvSpPr/>
          <p:nvPr/>
        </p:nvSpPr>
        <p:spPr>
          <a:xfrm>
            <a:off x="8039100" y="292100"/>
            <a:ext cx="152400" cy="152400"/>
          </a:xfrm>
          <a:prstGeom prst="ellipse">
            <a:avLst/>
          </a:prstGeom>
          <a:solidFill>
            <a:srgbClr val="FCAF45"/>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3" name="Google Shape;1833;p121"/>
          <p:cNvSpPr/>
          <p:nvPr/>
        </p:nvSpPr>
        <p:spPr>
          <a:xfrm>
            <a:off x="8458200" y="546100"/>
            <a:ext cx="88800" cy="888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4" name="Google Shape;1834;p121"/>
          <p:cNvSpPr/>
          <p:nvPr/>
        </p:nvSpPr>
        <p:spPr>
          <a:xfrm>
            <a:off x="7835900" y="698500"/>
            <a:ext cx="63600" cy="63600"/>
          </a:xfrm>
          <a:prstGeom prst="ellipse">
            <a:avLst/>
          </a:prstGeom>
          <a:solidFill>
            <a:srgbClr val="F4B7D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35" name="Google Shape;1835;p121"/>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00">
                <a:solidFill>
                  <a:srgbClr val="F4B7D0"/>
                </a:solidFill>
                <a:latin typeface="Noto Sans KR"/>
                <a:ea typeface="Noto Sans KR"/>
                <a:cs typeface="Noto Sans KR"/>
                <a:sym typeface="Noto Sans KR"/>
              </a:rPr>
              <a:t>한 질문의 핵심 근거를 유지한 채 형식의 역할만 바꾸면 새 사실을 만들지 않고도 운영을 이어갈 수 있다.</a:t>
            </a:r>
            <a:endParaRPr sz="1300">
              <a:solidFill>
                <a:srgbClr val="F4B7D0"/>
              </a:solidFill>
              <a:latin typeface="Noto Sans KR"/>
              <a:ea typeface="Noto Sans KR"/>
              <a:cs typeface="Noto Sans KR"/>
              <a:sym typeface="Noto Sans KR"/>
            </a:endParaRPr>
          </a:p>
        </p:txBody>
      </p:sp>
      <p:sp>
        <p:nvSpPr>
          <p:cNvPr id="1836" name="Google Shape;1836;p121"/>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Story: 먼저 묻기</a:t>
            </a:r>
            <a:endParaRPr b="1" sz="1450">
              <a:solidFill>
                <a:srgbClr val="241D31"/>
              </a:solidFill>
              <a:latin typeface="Noto Sans KR"/>
              <a:ea typeface="Noto Sans KR"/>
              <a:cs typeface="Noto Sans KR"/>
              <a:sym typeface="Noto Sans KR"/>
            </a:endParaRPr>
          </a:p>
        </p:txBody>
      </p:sp>
      <p:sp>
        <p:nvSpPr>
          <p:cNvPr id="1837" name="Google Shape;1837;p121"/>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Reel: 장면으로 보여주기</a:t>
            </a:r>
            <a:endParaRPr b="1" sz="1450">
              <a:solidFill>
                <a:srgbClr val="241D31"/>
              </a:solidFill>
              <a:latin typeface="Noto Sans KR"/>
              <a:ea typeface="Noto Sans KR"/>
              <a:cs typeface="Noto Sans KR"/>
              <a:sym typeface="Noto Sans KR"/>
            </a:endParaRPr>
          </a:p>
        </p:txBody>
      </p:sp>
      <p:sp>
        <p:nvSpPr>
          <p:cNvPr id="1838" name="Google Shape;1838;p121"/>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Carousel: 순서대로 설명하기</a:t>
            </a:r>
            <a:endParaRPr b="1" sz="1450">
              <a:solidFill>
                <a:srgbClr val="241D31"/>
              </a:solidFill>
              <a:latin typeface="Noto Sans KR"/>
              <a:ea typeface="Noto Sans KR"/>
              <a:cs typeface="Noto Sans KR"/>
              <a:sym typeface="Noto Sans KR"/>
            </a:endParaRPr>
          </a:p>
        </p:txBody>
      </p:sp>
      <p:sp>
        <p:nvSpPr>
          <p:cNvPr id="1839" name="Google Shape;1839;p121"/>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Highlight: 반복 답변 쌓기</a:t>
            </a:r>
            <a:endParaRPr b="1" sz="1450">
              <a:solidFill>
                <a:srgbClr val="241D31"/>
              </a:solidFill>
              <a:latin typeface="Noto Sans KR"/>
              <a:ea typeface="Noto Sans KR"/>
              <a:cs typeface="Noto Sans KR"/>
              <a:sym typeface="Noto Sans KR"/>
            </a:endParaRPr>
          </a:p>
        </p:txBody>
      </p:sp>
      <p:sp>
        <p:nvSpPr>
          <p:cNvPr id="1840" name="Google Shape;1840;p121"/>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Blog/Link: 자세한 근거로 연결</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844" name="Shape 1844"/>
        <p:cNvGrpSpPr/>
        <p:nvPr/>
      </p:nvGrpSpPr>
      <p:grpSpPr>
        <a:xfrm>
          <a:off x="0" y="0"/>
          <a:ext cx="0" cy="0"/>
          <a:chOff x="0" y="0"/>
          <a:chExt cx="0" cy="0"/>
        </a:xfrm>
      </p:grpSpPr>
      <p:sp>
        <p:nvSpPr>
          <p:cNvPr id="1845" name="Google Shape;1845;p122"/>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통합 실습</a:t>
            </a:r>
            <a:endParaRPr b="1" sz="1000">
              <a:solidFill>
                <a:srgbClr val="C13584"/>
              </a:solidFill>
              <a:latin typeface="Noto Sans KR"/>
              <a:ea typeface="Noto Sans KR"/>
              <a:cs typeface="Noto Sans KR"/>
              <a:sym typeface="Noto Sans KR"/>
            </a:endParaRPr>
          </a:p>
        </p:txBody>
      </p:sp>
      <p:sp>
        <p:nvSpPr>
          <p:cNvPr id="1846" name="Google Shape;1846;p122"/>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선택 확장 A — 캐러셀 5~7장</a:t>
            </a:r>
            <a:endParaRPr b="1" sz="2700">
              <a:solidFill>
                <a:srgbClr val="241D31"/>
              </a:solidFill>
              <a:latin typeface="Noto Sans KR"/>
              <a:ea typeface="Noto Sans KR"/>
              <a:cs typeface="Noto Sans KR"/>
              <a:sym typeface="Noto Sans KR"/>
            </a:endParaRPr>
          </a:p>
        </p:txBody>
      </p:sp>
      <p:sp>
        <p:nvSpPr>
          <p:cNvPr id="1847" name="Google Shape;1847;p122"/>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110/114</a:t>
            </a:r>
            <a:endParaRPr sz="850">
              <a:solidFill>
                <a:srgbClr val="675F70"/>
              </a:solidFill>
              <a:latin typeface="Noto Sans KR"/>
              <a:ea typeface="Noto Sans KR"/>
              <a:cs typeface="Noto Sans KR"/>
              <a:sym typeface="Noto Sans KR"/>
            </a:endParaRPr>
          </a:p>
        </p:txBody>
      </p:sp>
      <p:sp>
        <p:nvSpPr>
          <p:cNvPr id="1848" name="Google Shape;1848;p122"/>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49" name="Google Shape;1849;p122"/>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0" name="Google Shape;1850;p122"/>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51" name="Google Shape;1851;p122"/>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더 설명이 필요한 학습자는 블로그 골격을 한 장 한 메시지의 캐러셀로 확장한다.</a:t>
            </a:r>
            <a:endParaRPr sz="1350">
              <a:solidFill>
                <a:srgbClr val="675F70"/>
              </a:solidFill>
              <a:latin typeface="Noto Sans KR"/>
              <a:ea typeface="Noto Sans KR"/>
              <a:cs typeface="Noto Sans KR"/>
              <a:sym typeface="Noto Sans KR"/>
            </a:endParaRPr>
          </a:p>
        </p:txBody>
      </p:sp>
      <p:sp>
        <p:nvSpPr>
          <p:cNvPr id="1852" name="Google Shape;1852;p122"/>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표지: 고객 질문</a:t>
            </a:r>
            <a:endParaRPr b="1" sz="1450">
              <a:solidFill>
                <a:srgbClr val="241D31"/>
              </a:solidFill>
              <a:latin typeface="Noto Sans KR"/>
              <a:ea typeface="Noto Sans KR"/>
              <a:cs typeface="Noto Sans KR"/>
              <a:sym typeface="Noto Sans KR"/>
            </a:endParaRPr>
          </a:p>
        </p:txBody>
      </p:sp>
      <p:sp>
        <p:nvSpPr>
          <p:cNvPr id="1853" name="Google Shape;1853;p122"/>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 문장 답</a:t>
            </a:r>
            <a:endParaRPr b="1" sz="1450">
              <a:solidFill>
                <a:srgbClr val="241D31"/>
              </a:solidFill>
              <a:latin typeface="Noto Sans KR"/>
              <a:ea typeface="Noto Sans KR"/>
              <a:cs typeface="Noto Sans KR"/>
              <a:sym typeface="Noto Sans KR"/>
            </a:endParaRPr>
          </a:p>
        </p:txBody>
      </p:sp>
      <p:sp>
        <p:nvSpPr>
          <p:cNvPr id="1854" name="Google Shape;1854;p122"/>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근거·과정 1</a:t>
            </a:r>
            <a:endParaRPr b="1" sz="1450">
              <a:solidFill>
                <a:srgbClr val="241D31"/>
              </a:solidFill>
              <a:latin typeface="Noto Sans KR"/>
              <a:ea typeface="Noto Sans KR"/>
              <a:cs typeface="Noto Sans KR"/>
              <a:sym typeface="Noto Sans KR"/>
            </a:endParaRPr>
          </a:p>
        </p:txBody>
      </p:sp>
      <p:sp>
        <p:nvSpPr>
          <p:cNvPr id="1855" name="Google Shape;1855;p122"/>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근거·과정 2 또는 판단 기준</a:t>
            </a:r>
            <a:endParaRPr b="1" sz="1450">
              <a:solidFill>
                <a:srgbClr val="241D31"/>
              </a:solidFill>
              <a:latin typeface="Noto Sans KR"/>
              <a:ea typeface="Noto Sans KR"/>
              <a:cs typeface="Noto Sans KR"/>
              <a:sym typeface="Noto Sans KR"/>
            </a:endParaRPr>
          </a:p>
        </p:txBody>
      </p:sp>
      <p:sp>
        <p:nvSpPr>
          <p:cNvPr id="1856" name="Google Shape;1856;p122"/>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주의·한계</a:t>
            </a:r>
            <a:endParaRPr b="1" sz="1450">
              <a:solidFill>
                <a:srgbClr val="241D31"/>
              </a:solidFill>
              <a:latin typeface="Noto Sans KR"/>
              <a:ea typeface="Noto Sans KR"/>
              <a:cs typeface="Noto Sans KR"/>
              <a:sym typeface="Noto Sans KR"/>
            </a:endParaRPr>
          </a:p>
        </p:txBody>
      </p:sp>
      <p:sp>
        <p:nvSpPr>
          <p:cNvPr id="1857" name="Google Shape;1857;p122"/>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한 CTA</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861" name="Shape 1861"/>
        <p:cNvGrpSpPr/>
        <p:nvPr/>
      </p:nvGrpSpPr>
      <p:grpSpPr>
        <a:xfrm>
          <a:off x="0" y="0"/>
          <a:ext cx="0" cy="0"/>
          <a:chOff x="0" y="0"/>
          <a:chExt cx="0" cy="0"/>
        </a:xfrm>
      </p:grpSpPr>
      <p:sp>
        <p:nvSpPr>
          <p:cNvPr id="1862" name="Google Shape;1862;p123"/>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통합 실습</a:t>
            </a:r>
            <a:endParaRPr b="1" sz="1000">
              <a:solidFill>
                <a:srgbClr val="C13584"/>
              </a:solidFill>
              <a:latin typeface="Noto Sans KR"/>
              <a:ea typeface="Noto Sans KR"/>
              <a:cs typeface="Noto Sans KR"/>
              <a:sym typeface="Noto Sans KR"/>
            </a:endParaRPr>
          </a:p>
        </p:txBody>
      </p:sp>
      <p:sp>
        <p:nvSpPr>
          <p:cNvPr id="1863" name="Google Shape;1863;p123"/>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선택 확장 B — Reel 대본·샷리스트</a:t>
            </a:r>
            <a:endParaRPr b="1" sz="2700">
              <a:solidFill>
                <a:srgbClr val="241D31"/>
              </a:solidFill>
              <a:latin typeface="Noto Sans KR"/>
              <a:ea typeface="Noto Sans KR"/>
              <a:cs typeface="Noto Sans KR"/>
              <a:sym typeface="Noto Sans KR"/>
            </a:endParaRPr>
          </a:p>
        </p:txBody>
      </p:sp>
      <p:sp>
        <p:nvSpPr>
          <p:cNvPr id="1864" name="Google Shape;1864;p123"/>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111/114</a:t>
            </a:r>
            <a:endParaRPr sz="850">
              <a:solidFill>
                <a:srgbClr val="675F70"/>
              </a:solidFill>
              <a:latin typeface="Noto Sans KR"/>
              <a:ea typeface="Noto Sans KR"/>
              <a:cs typeface="Noto Sans KR"/>
              <a:sym typeface="Noto Sans KR"/>
            </a:endParaRPr>
          </a:p>
        </p:txBody>
      </p:sp>
      <p:sp>
        <p:nvSpPr>
          <p:cNvPr id="1865" name="Google Shape;1865;p123"/>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6" name="Google Shape;1866;p123"/>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7" name="Google Shape;1867;p123"/>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68" name="Google Shape;1868;p123"/>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영상 제작보다 먼저 질문·답·근거 장면·CTA의 4줄 대본을 완성한다.</a:t>
            </a:r>
            <a:endParaRPr sz="1350">
              <a:solidFill>
                <a:srgbClr val="675F70"/>
              </a:solidFill>
              <a:latin typeface="Noto Sans KR"/>
              <a:ea typeface="Noto Sans KR"/>
              <a:cs typeface="Noto Sans KR"/>
              <a:sym typeface="Noto Sans KR"/>
            </a:endParaRPr>
          </a:p>
        </p:txBody>
      </p:sp>
      <p:sp>
        <p:nvSpPr>
          <p:cNvPr id="1869" name="Google Shape;1869;p123"/>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첫 문장: 질문 또는 결론</a:t>
            </a:r>
            <a:endParaRPr b="1" sz="1450">
              <a:solidFill>
                <a:srgbClr val="241D31"/>
              </a:solidFill>
              <a:latin typeface="Noto Sans KR"/>
              <a:ea typeface="Noto Sans KR"/>
              <a:cs typeface="Noto Sans KR"/>
              <a:sym typeface="Noto Sans KR"/>
            </a:endParaRPr>
          </a:p>
        </p:txBody>
      </p:sp>
      <p:sp>
        <p:nvSpPr>
          <p:cNvPr id="1870" name="Google Shape;1870;p123"/>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답: 한 문장</a:t>
            </a:r>
            <a:endParaRPr b="1" sz="1450">
              <a:solidFill>
                <a:srgbClr val="241D31"/>
              </a:solidFill>
              <a:latin typeface="Noto Sans KR"/>
              <a:ea typeface="Noto Sans KR"/>
              <a:cs typeface="Noto Sans KR"/>
              <a:sym typeface="Noto Sans KR"/>
            </a:endParaRPr>
          </a:p>
        </p:txBody>
      </p:sp>
      <p:sp>
        <p:nvSpPr>
          <p:cNvPr id="1871" name="Google Shape;1871;p123"/>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장면: 손·도구·장소·과정</a:t>
            </a:r>
            <a:endParaRPr b="1" sz="1450">
              <a:solidFill>
                <a:srgbClr val="241D31"/>
              </a:solidFill>
              <a:latin typeface="Noto Sans KR"/>
              <a:ea typeface="Noto Sans KR"/>
              <a:cs typeface="Noto Sans KR"/>
              <a:sym typeface="Noto Sans KR"/>
            </a:endParaRPr>
          </a:p>
        </p:txBody>
      </p:sp>
      <p:sp>
        <p:nvSpPr>
          <p:cNvPr id="1872" name="Google Shape;1872;p123"/>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자막: 핵심만</a:t>
            </a:r>
            <a:endParaRPr b="1" sz="1450">
              <a:solidFill>
                <a:srgbClr val="241D31"/>
              </a:solidFill>
              <a:latin typeface="Noto Sans KR"/>
              <a:ea typeface="Noto Sans KR"/>
              <a:cs typeface="Noto Sans KR"/>
              <a:sym typeface="Noto Sans KR"/>
            </a:endParaRPr>
          </a:p>
        </p:txBody>
      </p:sp>
      <p:sp>
        <p:nvSpPr>
          <p:cNvPr id="1873" name="Google Shape;1873;p123"/>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CTA: 하나</a:t>
            </a:r>
            <a:endParaRPr b="1" sz="1450">
              <a:solidFill>
                <a:srgbClr val="241D31"/>
              </a:solidFill>
              <a:latin typeface="Noto Sans KR"/>
              <a:ea typeface="Noto Sans KR"/>
              <a:cs typeface="Noto Sans KR"/>
              <a:sym typeface="Noto Sans KR"/>
            </a:endParaRPr>
          </a:p>
        </p:txBody>
      </p:sp>
      <p:sp>
        <p:nvSpPr>
          <p:cNvPr id="1874" name="Google Shape;1874;p123"/>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선택: Trial로 시험</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878" name="Shape 1878"/>
        <p:cNvGrpSpPr/>
        <p:nvPr/>
      </p:nvGrpSpPr>
      <p:grpSpPr>
        <a:xfrm>
          <a:off x="0" y="0"/>
          <a:ext cx="0" cy="0"/>
          <a:chOff x="0" y="0"/>
          <a:chExt cx="0" cy="0"/>
        </a:xfrm>
      </p:grpSpPr>
      <p:sp>
        <p:nvSpPr>
          <p:cNvPr id="1879" name="Google Shape;1879;p124"/>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통합 실습</a:t>
            </a:r>
            <a:endParaRPr b="1" sz="1000">
              <a:solidFill>
                <a:srgbClr val="C13584"/>
              </a:solidFill>
              <a:latin typeface="Noto Sans KR"/>
              <a:ea typeface="Noto Sans KR"/>
              <a:cs typeface="Noto Sans KR"/>
              <a:sym typeface="Noto Sans KR"/>
            </a:endParaRPr>
          </a:p>
        </p:txBody>
      </p:sp>
      <p:sp>
        <p:nvSpPr>
          <p:cNvPr id="1880" name="Google Shape;1880;p124"/>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사람 검수 — AI보다 마지막 결정은 내가</a:t>
            </a:r>
            <a:endParaRPr b="1" sz="2700">
              <a:solidFill>
                <a:srgbClr val="241D31"/>
              </a:solidFill>
              <a:latin typeface="Noto Sans KR"/>
              <a:ea typeface="Noto Sans KR"/>
              <a:cs typeface="Noto Sans KR"/>
              <a:sym typeface="Noto Sans KR"/>
            </a:endParaRPr>
          </a:p>
        </p:txBody>
      </p:sp>
      <p:sp>
        <p:nvSpPr>
          <p:cNvPr id="1881" name="Google Shape;1881;p124"/>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112/114</a:t>
            </a:r>
            <a:endParaRPr sz="850">
              <a:solidFill>
                <a:srgbClr val="675F70"/>
              </a:solidFill>
              <a:latin typeface="Noto Sans KR"/>
              <a:ea typeface="Noto Sans KR"/>
              <a:cs typeface="Noto Sans KR"/>
              <a:sym typeface="Noto Sans KR"/>
            </a:endParaRPr>
          </a:p>
        </p:txBody>
      </p:sp>
      <p:sp>
        <p:nvSpPr>
          <p:cNvPr id="1882" name="Google Shape;1882;p124"/>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3" name="Google Shape;1883;p124"/>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4" name="Google Shape;1884;p124"/>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885" name="Google Shape;1885;p124"/>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공개 전 사실·과장·개인정보·권리·가독성·CTA·목적지를 사람이 확인해야 한다.</a:t>
            </a:r>
            <a:endParaRPr sz="1350">
              <a:solidFill>
                <a:srgbClr val="675F70"/>
              </a:solidFill>
              <a:latin typeface="Noto Sans KR"/>
              <a:ea typeface="Noto Sans KR"/>
              <a:cs typeface="Noto Sans KR"/>
              <a:sym typeface="Noto Sans KR"/>
            </a:endParaRPr>
          </a:p>
        </p:txBody>
      </p:sp>
      <p:sp>
        <p:nvSpPr>
          <p:cNvPr id="1886" name="Google Shape;1886;p124"/>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실제 질문의 뜻이 유지됐는가?</a:t>
            </a:r>
            <a:endParaRPr b="1" sz="1450">
              <a:solidFill>
                <a:srgbClr val="241D31"/>
              </a:solidFill>
              <a:latin typeface="Noto Sans KR"/>
              <a:ea typeface="Noto Sans KR"/>
              <a:cs typeface="Noto Sans KR"/>
              <a:sym typeface="Noto Sans KR"/>
            </a:endParaRPr>
          </a:p>
        </p:txBody>
      </p:sp>
      <p:sp>
        <p:nvSpPr>
          <p:cNvPr id="1887" name="Google Shape;1887;p124"/>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없는 수치·후기·성과를 만들지 않았는가?</a:t>
            </a:r>
            <a:endParaRPr b="1" sz="1450">
              <a:solidFill>
                <a:srgbClr val="241D31"/>
              </a:solidFill>
              <a:latin typeface="Noto Sans KR"/>
              <a:ea typeface="Noto Sans KR"/>
              <a:cs typeface="Noto Sans KR"/>
              <a:sym typeface="Noto Sans KR"/>
            </a:endParaRPr>
          </a:p>
        </p:txBody>
      </p:sp>
      <p:sp>
        <p:nvSpPr>
          <p:cNvPr id="1888" name="Google Shape;1888;p124"/>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개인정보·권리·광고 표시를 확인했는가?</a:t>
            </a:r>
            <a:endParaRPr b="1" sz="1450">
              <a:solidFill>
                <a:srgbClr val="241D31"/>
              </a:solidFill>
              <a:latin typeface="Noto Sans KR"/>
              <a:ea typeface="Noto Sans KR"/>
              <a:cs typeface="Noto Sans KR"/>
              <a:sym typeface="Noto Sans KR"/>
            </a:endParaRPr>
          </a:p>
        </p:txBody>
      </p:sp>
      <p:sp>
        <p:nvSpPr>
          <p:cNvPr id="1889" name="Google Shape;1889;p124"/>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휴대전화에서 읽히는가?</a:t>
            </a:r>
            <a:endParaRPr b="1" sz="1450">
              <a:solidFill>
                <a:srgbClr val="241D31"/>
              </a:solidFill>
              <a:latin typeface="Noto Sans KR"/>
              <a:ea typeface="Noto Sans KR"/>
              <a:cs typeface="Noto Sans KR"/>
              <a:sym typeface="Noto Sans KR"/>
            </a:endParaRPr>
          </a:p>
        </p:txBody>
      </p:sp>
      <p:sp>
        <p:nvSpPr>
          <p:cNvPr id="1890" name="Google Shape;1890;p124"/>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CTA와 목적지가 일치하는가?</a:t>
            </a:r>
            <a:endParaRPr b="1" sz="1450">
              <a:solidFill>
                <a:srgbClr val="241D31"/>
              </a:solidFill>
              <a:latin typeface="Noto Sans KR"/>
              <a:ea typeface="Noto Sans KR"/>
              <a:cs typeface="Noto Sans KR"/>
              <a:sym typeface="Noto Sans KR"/>
            </a:endParaRPr>
          </a:p>
        </p:txBody>
      </p:sp>
      <p:sp>
        <p:nvSpPr>
          <p:cNvPr id="1891" name="Google Shape;1891;p124"/>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이미지 핵심 정보가 글로도 있는가?</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895" name="Shape 1895"/>
        <p:cNvGrpSpPr/>
        <p:nvPr/>
      </p:nvGrpSpPr>
      <p:grpSpPr>
        <a:xfrm>
          <a:off x="0" y="0"/>
          <a:ext cx="0" cy="0"/>
          <a:chOff x="0" y="0"/>
          <a:chExt cx="0" cy="0"/>
        </a:xfrm>
      </p:grpSpPr>
      <p:sp>
        <p:nvSpPr>
          <p:cNvPr id="1896" name="Google Shape;1896;p125"/>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통합 실습</a:t>
            </a:r>
            <a:endParaRPr b="1" sz="1000">
              <a:solidFill>
                <a:srgbClr val="C13584"/>
              </a:solidFill>
              <a:latin typeface="Noto Sans KR"/>
              <a:ea typeface="Noto Sans KR"/>
              <a:cs typeface="Noto Sans KR"/>
              <a:sym typeface="Noto Sans KR"/>
            </a:endParaRPr>
          </a:p>
        </p:txBody>
      </p:sp>
      <p:sp>
        <p:nvSpPr>
          <p:cNvPr id="1897" name="Google Shape;1897;p125"/>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700">
                <a:solidFill>
                  <a:srgbClr val="241D31"/>
                </a:solidFill>
                <a:latin typeface="Noto Sans KR"/>
                <a:ea typeface="Noto Sans KR"/>
                <a:cs typeface="Noto Sans KR"/>
                <a:sym typeface="Noto Sans KR"/>
              </a:rPr>
              <a:t>나의 7일 운영 약속</a:t>
            </a:r>
            <a:endParaRPr b="1" sz="2700">
              <a:solidFill>
                <a:srgbClr val="241D31"/>
              </a:solidFill>
              <a:latin typeface="Noto Sans KR"/>
              <a:ea typeface="Noto Sans KR"/>
              <a:cs typeface="Noto Sans KR"/>
              <a:sym typeface="Noto Sans KR"/>
            </a:endParaRPr>
          </a:p>
        </p:txBody>
      </p:sp>
      <p:sp>
        <p:nvSpPr>
          <p:cNvPr id="1898" name="Google Shape;1898;p125"/>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113/114</a:t>
            </a:r>
            <a:endParaRPr sz="850">
              <a:solidFill>
                <a:srgbClr val="675F70"/>
              </a:solidFill>
              <a:latin typeface="Noto Sans KR"/>
              <a:ea typeface="Noto Sans KR"/>
              <a:cs typeface="Noto Sans KR"/>
              <a:sym typeface="Noto Sans KR"/>
            </a:endParaRPr>
          </a:p>
        </p:txBody>
      </p:sp>
      <p:sp>
        <p:nvSpPr>
          <p:cNvPr id="1899" name="Google Shape;1899;p125"/>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0" name="Google Shape;1900;p125"/>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1" name="Google Shape;1901;p125"/>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02" name="Google Shape;1902;p125"/>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다음 행동·확인 시점·수정 한 가지를 기록해야 오늘 작업이 지속 가능한 운영으로 이어진다.</a:t>
            </a:r>
            <a:endParaRPr sz="1350">
              <a:solidFill>
                <a:srgbClr val="675F70"/>
              </a:solidFill>
              <a:latin typeface="Noto Sans KR"/>
              <a:ea typeface="Noto Sans KR"/>
              <a:cs typeface="Noto Sans KR"/>
              <a:sym typeface="Noto Sans KR"/>
            </a:endParaRPr>
          </a:p>
        </p:txBody>
      </p:sp>
      <p:sp>
        <p:nvSpPr>
          <p:cNvPr id="1903" name="Google Shape;1903;p125"/>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저장 위치 / 파일명</a:t>
            </a:r>
            <a:endParaRPr b="1" sz="1450">
              <a:solidFill>
                <a:srgbClr val="241D31"/>
              </a:solidFill>
              <a:latin typeface="Noto Sans KR"/>
              <a:ea typeface="Noto Sans KR"/>
              <a:cs typeface="Noto Sans KR"/>
              <a:sym typeface="Noto Sans KR"/>
            </a:endParaRPr>
          </a:p>
        </p:txBody>
      </p:sp>
      <p:sp>
        <p:nvSpPr>
          <p:cNvPr id="1904" name="Google Shape;1904;p125"/>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게시 또는 검토 예정일</a:t>
            </a:r>
            <a:endParaRPr b="1" sz="1450">
              <a:solidFill>
                <a:srgbClr val="241D31"/>
              </a:solidFill>
              <a:latin typeface="Noto Sans KR"/>
              <a:ea typeface="Noto Sans KR"/>
              <a:cs typeface="Noto Sans KR"/>
              <a:sym typeface="Noto Sans KR"/>
            </a:endParaRPr>
          </a:p>
        </p:txBody>
      </p:sp>
      <p:sp>
        <p:nvSpPr>
          <p:cNvPr id="1905" name="Google Shape;1905;p125"/>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볼 지표 1개</a:t>
            </a:r>
            <a:endParaRPr b="1" sz="1450">
              <a:solidFill>
                <a:srgbClr val="241D31"/>
              </a:solidFill>
              <a:latin typeface="Noto Sans KR"/>
              <a:ea typeface="Noto Sans KR"/>
              <a:cs typeface="Noto Sans KR"/>
              <a:sym typeface="Noto Sans KR"/>
            </a:endParaRPr>
          </a:p>
        </p:txBody>
      </p:sp>
      <p:sp>
        <p:nvSpPr>
          <p:cNvPr id="1906" name="Google Shape;1906;p125"/>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확인 시점</a:t>
            </a:r>
            <a:endParaRPr b="1" sz="1450">
              <a:solidFill>
                <a:srgbClr val="241D31"/>
              </a:solidFill>
              <a:latin typeface="Noto Sans KR"/>
              <a:ea typeface="Noto Sans KR"/>
              <a:cs typeface="Noto Sans KR"/>
              <a:sym typeface="Noto Sans KR"/>
            </a:endParaRPr>
          </a:p>
        </p:txBody>
      </p:sp>
      <p:sp>
        <p:nvSpPr>
          <p:cNvPr id="1907" name="Google Shape;1907;p125"/>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다음에 고칠 것 1개</a:t>
            </a:r>
            <a:endParaRPr b="1" sz="1450">
              <a:solidFill>
                <a:srgbClr val="241D31"/>
              </a:solidFill>
              <a:latin typeface="Noto Sans KR"/>
              <a:ea typeface="Noto Sans KR"/>
              <a:cs typeface="Noto Sans KR"/>
              <a:sym typeface="Noto Sans KR"/>
            </a:endParaRPr>
          </a:p>
        </p:txBody>
      </p:sp>
      <p:sp>
        <p:nvSpPr>
          <p:cNvPr id="1908" name="Google Shape;1908;p125"/>
          <p:cNvSpPr/>
          <p:nvPr/>
        </p:nvSpPr>
        <p:spPr>
          <a:xfrm>
            <a:off x="6024033" y="3162300"/>
            <a:ext cx="2650200" cy="1028700"/>
          </a:xfrm>
          <a:prstGeom prst="roundRect">
            <a:avLst>
              <a:gd fmla="val 16667" name="adj"/>
            </a:avLst>
          </a:prstGeom>
          <a:solidFill>
            <a:srgbClr val="FBE5EA"/>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기능이 없을 때의 대체 경로</a:t>
            </a:r>
            <a:endParaRPr b="1" sz="1450">
              <a:solidFill>
                <a:srgbClr val="241D31"/>
              </a:solidFill>
              <a:latin typeface="Noto Sans KR"/>
              <a:ea typeface="Noto Sans KR"/>
              <a:cs typeface="Noto Sans KR"/>
              <a:sym typeface="Noto Sans KR"/>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AF8FC"/>
        </a:solidFill>
      </p:bgPr>
    </p:bg>
    <p:spTree>
      <p:nvGrpSpPr>
        <p:cNvPr id="1912" name="Shape 1912"/>
        <p:cNvGrpSpPr/>
        <p:nvPr/>
      </p:nvGrpSpPr>
      <p:grpSpPr>
        <a:xfrm>
          <a:off x="0" y="0"/>
          <a:ext cx="0" cy="0"/>
          <a:chOff x="0" y="0"/>
          <a:chExt cx="0" cy="0"/>
        </a:xfrm>
      </p:grpSpPr>
      <p:sp>
        <p:nvSpPr>
          <p:cNvPr id="1913" name="Google Shape;1913;p126"/>
          <p:cNvSpPr/>
          <p:nvPr/>
        </p:nvSpPr>
        <p:spPr>
          <a:xfrm>
            <a:off x="457200" y="228600"/>
            <a:ext cx="1905000" cy="304800"/>
          </a:xfrm>
          <a:prstGeom prst="roundRect">
            <a:avLst>
              <a:gd fmla="val 16667" name="adj"/>
            </a:avLst>
          </a:prstGeom>
          <a:solidFill>
            <a:srgbClr val="FCE7F0"/>
          </a:solid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000">
                <a:solidFill>
                  <a:srgbClr val="C13584"/>
                </a:solidFill>
                <a:latin typeface="Noto Sans KR"/>
                <a:ea typeface="Noto Sans KR"/>
                <a:cs typeface="Noto Sans KR"/>
                <a:sym typeface="Noto Sans KR"/>
              </a:rPr>
              <a:t>통합 실습</a:t>
            </a:r>
            <a:endParaRPr b="1" sz="1000">
              <a:solidFill>
                <a:srgbClr val="C13584"/>
              </a:solidFill>
              <a:latin typeface="Noto Sans KR"/>
              <a:ea typeface="Noto Sans KR"/>
              <a:cs typeface="Noto Sans KR"/>
              <a:sym typeface="Noto Sans KR"/>
            </a:endParaRPr>
          </a:p>
        </p:txBody>
      </p:sp>
      <p:sp>
        <p:nvSpPr>
          <p:cNvPr id="1914" name="Google Shape;1914;p126"/>
          <p:cNvSpPr txBox="1"/>
          <p:nvPr/>
        </p:nvSpPr>
        <p:spPr>
          <a:xfrm>
            <a:off x="457200" y="647700"/>
            <a:ext cx="8051700" cy="5970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ko" sz="2400">
                <a:solidFill>
                  <a:srgbClr val="241D31"/>
                </a:solidFill>
                <a:latin typeface="Noto Sans KR"/>
                <a:ea typeface="Noto Sans KR"/>
                <a:cs typeface="Noto Sans KR"/>
                <a:sym typeface="Noto Sans KR"/>
              </a:rPr>
              <a:t>마무리 — 신뢰할 답을 찾게 하고, 대화로 잇고, 기록으로 고친다</a:t>
            </a:r>
            <a:endParaRPr b="1" sz="2400">
              <a:solidFill>
                <a:srgbClr val="241D31"/>
              </a:solidFill>
              <a:latin typeface="Noto Sans KR"/>
              <a:ea typeface="Noto Sans KR"/>
              <a:cs typeface="Noto Sans KR"/>
              <a:sym typeface="Noto Sans KR"/>
            </a:endParaRPr>
          </a:p>
        </p:txBody>
      </p:sp>
      <p:sp>
        <p:nvSpPr>
          <p:cNvPr id="1915" name="Google Shape;1915;p126"/>
          <p:cNvSpPr txBox="1"/>
          <p:nvPr/>
        </p:nvSpPr>
        <p:spPr>
          <a:xfrm>
            <a:off x="8128000" y="4826000"/>
            <a:ext cx="546000" cy="152400"/>
          </a:xfrm>
          <a:prstGeom prst="rect">
            <a:avLst/>
          </a:prstGeom>
          <a:noFill/>
          <a:ln>
            <a:noFill/>
          </a:ln>
        </p:spPr>
        <p:txBody>
          <a:bodyPr anchorCtr="0" anchor="ctr" bIns="91425" lIns="91425" spcFirstLastPara="1" rIns="91425" wrap="square" tIns="91425">
            <a:noAutofit/>
          </a:bodyPr>
          <a:lstStyle/>
          <a:p>
            <a:pPr indent="0" lvl="0" marL="0" rtl="0" algn="r">
              <a:lnSpc>
                <a:spcPct val="100000"/>
              </a:lnSpc>
              <a:spcBef>
                <a:spcPts val="0"/>
              </a:spcBef>
              <a:spcAft>
                <a:spcPts val="0"/>
              </a:spcAft>
              <a:buNone/>
            </a:pPr>
            <a:r>
              <a:rPr lang="ko" sz="850">
                <a:solidFill>
                  <a:srgbClr val="675F70"/>
                </a:solidFill>
                <a:latin typeface="Noto Sans KR"/>
                <a:ea typeface="Noto Sans KR"/>
                <a:cs typeface="Noto Sans KR"/>
                <a:sym typeface="Noto Sans KR"/>
              </a:rPr>
              <a:t>114/114</a:t>
            </a:r>
            <a:endParaRPr sz="850">
              <a:solidFill>
                <a:srgbClr val="675F70"/>
              </a:solidFill>
              <a:latin typeface="Noto Sans KR"/>
              <a:ea typeface="Noto Sans KR"/>
              <a:cs typeface="Noto Sans KR"/>
              <a:sym typeface="Noto Sans KR"/>
            </a:endParaRPr>
          </a:p>
        </p:txBody>
      </p:sp>
      <p:sp>
        <p:nvSpPr>
          <p:cNvPr id="1916" name="Google Shape;1916;p126"/>
          <p:cNvSpPr/>
          <p:nvPr/>
        </p:nvSpPr>
        <p:spPr>
          <a:xfrm>
            <a:off x="8039100" y="292100"/>
            <a:ext cx="152400" cy="152400"/>
          </a:xfrm>
          <a:prstGeom prst="ellipse">
            <a:avLst/>
          </a:prstGeom>
          <a:solidFill>
            <a:srgbClr val="E1306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7" name="Google Shape;1917;p126"/>
          <p:cNvSpPr/>
          <p:nvPr/>
        </p:nvSpPr>
        <p:spPr>
          <a:xfrm>
            <a:off x="8458200" y="546100"/>
            <a:ext cx="88800" cy="888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8" name="Google Shape;1918;p126"/>
          <p:cNvSpPr/>
          <p:nvPr/>
        </p:nvSpPr>
        <p:spPr>
          <a:xfrm>
            <a:off x="7835900" y="698500"/>
            <a:ext cx="63600" cy="63600"/>
          </a:xfrm>
          <a:prstGeom prst="ellipse">
            <a:avLst/>
          </a:prstGeom>
          <a:solidFill>
            <a:srgbClr val="DDD5E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919" name="Google Shape;1919;p126"/>
          <p:cNvSpPr txBox="1"/>
          <p:nvPr/>
        </p:nvSpPr>
        <p:spPr>
          <a:xfrm>
            <a:off x="495300" y="1333500"/>
            <a:ext cx="8153400" cy="4953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ko" sz="1350">
                <a:solidFill>
                  <a:srgbClr val="675F70"/>
                </a:solidFill>
                <a:latin typeface="Noto Sans KR"/>
                <a:ea typeface="Noto Sans KR"/>
                <a:cs typeface="Noto Sans KR"/>
                <a:sym typeface="Noto Sans KR"/>
              </a:rPr>
              <a:t>전문성·발견성·연결성·지속성은 한 번의 게시물이 아니라 반복 가능한 작은 운영 체계다.</a:t>
            </a:r>
            <a:endParaRPr sz="1350">
              <a:solidFill>
                <a:srgbClr val="675F70"/>
              </a:solidFill>
              <a:latin typeface="Noto Sans KR"/>
              <a:ea typeface="Noto Sans KR"/>
              <a:cs typeface="Noto Sans KR"/>
              <a:sym typeface="Noto Sans KR"/>
            </a:endParaRPr>
          </a:p>
        </p:txBody>
      </p:sp>
      <p:sp>
        <p:nvSpPr>
          <p:cNvPr id="1920" name="Google Shape;1920;p126"/>
          <p:cNvSpPr/>
          <p:nvPr/>
        </p:nvSpPr>
        <p:spPr>
          <a:xfrm>
            <a:off x="469900" y="2006600"/>
            <a:ext cx="2650200" cy="1028700"/>
          </a:xfrm>
          <a:prstGeom prst="roundRect">
            <a:avLst>
              <a:gd fmla="val 16667" name="adj"/>
            </a:avLst>
          </a:prstGeom>
          <a:solidFill>
            <a:srgbClr val="FCE7F0"/>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전문성: 질문 + 근거</a:t>
            </a:r>
            <a:endParaRPr b="1" sz="1450">
              <a:solidFill>
                <a:srgbClr val="241D31"/>
              </a:solidFill>
              <a:latin typeface="Noto Sans KR"/>
              <a:ea typeface="Noto Sans KR"/>
              <a:cs typeface="Noto Sans KR"/>
              <a:sym typeface="Noto Sans KR"/>
            </a:endParaRPr>
          </a:p>
        </p:txBody>
      </p:sp>
      <p:sp>
        <p:nvSpPr>
          <p:cNvPr id="1921" name="Google Shape;1921;p126"/>
          <p:cNvSpPr/>
          <p:nvPr/>
        </p:nvSpPr>
        <p:spPr>
          <a:xfrm>
            <a:off x="3246967" y="2006600"/>
            <a:ext cx="2650200" cy="1028700"/>
          </a:xfrm>
          <a:prstGeom prst="roundRect">
            <a:avLst>
              <a:gd fmla="val 16667" name="adj"/>
            </a:avLst>
          </a:prstGeom>
          <a:solidFill>
            <a:srgbClr val="E8EBFF"/>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발견성: 고객 언어 + 자격</a:t>
            </a:r>
            <a:endParaRPr b="1" sz="1450">
              <a:solidFill>
                <a:srgbClr val="241D31"/>
              </a:solidFill>
              <a:latin typeface="Noto Sans KR"/>
              <a:ea typeface="Noto Sans KR"/>
              <a:cs typeface="Noto Sans KR"/>
              <a:sym typeface="Noto Sans KR"/>
            </a:endParaRPr>
          </a:p>
        </p:txBody>
      </p:sp>
      <p:sp>
        <p:nvSpPr>
          <p:cNvPr id="1922" name="Google Shape;1922;p126"/>
          <p:cNvSpPr/>
          <p:nvPr/>
        </p:nvSpPr>
        <p:spPr>
          <a:xfrm>
            <a:off x="6024033" y="2006600"/>
            <a:ext cx="2650200" cy="1028700"/>
          </a:xfrm>
          <a:prstGeom prst="roundRect">
            <a:avLst>
              <a:gd fmla="val 16667" name="adj"/>
            </a:avLst>
          </a:prstGeom>
          <a:solidFill>
            <a:srgbClr val="FDE9E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연결성: 반응 버튼 + 한 CTA</a:t>
            </a:r>
            <a:endParaRPr b="1" sz="1450">
              <a:solidFill>
                <a:srgbClr val="241D31"/>
              </a:solidFill>
              <a:latin typeface="Noto Sans KR"/>
              <a:ea typeface="Noto Sans KR"/>
              <a:cs typeface="Noto Sans KR"/>
              <a:sym typeface="Noto Sans KR"/>
            </a:endParaRPr>
          </a:p>
        </p:txBody>
      </p:sp>
      <p:sp>
        <p:nvSpPr>
          <p:cNvPr id="1923" name="Google Shape;1923;p126"/>
          <p:cNvSpPr/>
          <p:nvPr/>
        </p:nvSpPr>
        <p:spPr>
          <a:xfrm>
            <a:off x="469900" y="3162300"/>
            <a:ext cx="2650200" cy="1028700"/>
          </a:xfrm>
          <a:prstGeom prst="roundRect">
            <a:avLst>
              <a:gd fmla="val 16667" name="adj"/>
            </a:avLst>
          </a:prstGeom>
          <a:solidFill>
            <a:srgbClr val="FFF2D7"/>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지속성: 지표 + 한 수정</a:t>
            </a:r>
            <a:endParaRPr b="1" sz="1450">
              <a:solidFill>
                <a:srgbClr val="241D31"/>
              </a:solidFill>
              <a:latin typeface="Noto Sans KR"/>
              <a:ea typeface="Noto Sans KR"/>
              <a:cs typeface="Noto Sans KR"/>
              <a:sym typeface="Noto Sans KR"/>
            </a:endParaRPr>
          </a:p>
        </p:txBody>
      </p:sp>
      <p:sp>
        <p:nvSpPr>
          <p:cNvPr id="1924" name="Google Shape;1924;p126"/>
          <p:cNvSpPr/>
          <p:nvPr/>
        </p:nvSpPr>
        <p:spPr>
          <a:xfrm>
            <a:off x="3246967" y="3162300"/>
            <a:ext cx="2650200" cy="1028700"/>
          </a:xfrm>
          <a:prstGeom prst="roundRect">
            <a:avLst>
              <a:gd fmla="val 16667" name="adj"/>
            </a:avLst>
          </a:prstGeom>
          <a:solidFill>
            <a:srgbClr val="F0E6F6"/>
          </a:solidFill>
          <a:ln cap="flat" cmpd="sng" w="12700">
            <a:solidFill>
              <a:srgbClr val="DDD5E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00000"/>
              </a:lnSpc>
              <a:spcBef>
                <a:spcPts val="0"/>
              </a:spcBef>
              <a:spcAft>
                <a:spcPts val="0"/>
              </a:spcAft>
              <a:buNone/>
            </a:pPr>
            <a:r>
              <a:rPr b="1" lang="ko" sz="1450">
                <a:solidFill>
                  <a:srgbClr val="241D31"/>
                </a:solidFill>
                <a:latin typeface="Noto Sans KR"/>
                <a:ea typeface="Noto Sans KR"/>
                <a:cs typeface="Noto Sans KR"/>
                <a:sym typeface="Noto Sans KR"/>
              </a:rPr>
              <a:t>오늘의 완료: 기능 지도 + Story 3장</a:t>
            </a:r>
            <a:endParaRPr b="1" sz="1450">
              <a:solidFill>
                <a:srgbClr val="241D31"/>
              </a:solidFill>
              <a:latin typeface="Noto Sans KR"/>
              <a:ea typeface="Noto Sans KR"/>
              <a:cs typeface="Noto Sans KR"/>
              <a:sym typeface="Noto Sans K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